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76" r:id="rId3"/>
    <p:sldId id="258" r:id="rId4"/>
    <p:sldId id="277" r:id="rId5"/>
    <p:sldId id="278" r:id="rId6"/>
    <p:sldId id="279" r:id="rId7"/>
    <p:sldId id="275" r:id="rId8"/>
    <p:sldId id="272" r:id="rId9"/>
    <p:sldId id="280" r:id="rId10"/>
    <p:sldId id="281" r:id="rId11"/>
    <p:sldId id="282" r:id="rId12"/>
    <p:sldId id="289" r:id="rId13"/>
    <p:sldId id="295" r:id="rId14"/>
    <p:sldId id="296" r:id="rId15"/>
    <p:sldId id="293" r:id="rId16"/>
    <p:sldId id="294" r:id="rId17"/>
    <p:sldId id="297" r:id="rId18"/>
    <p:sldId id="285" r:id="rId19"/>
    <p:sldId id="286" r:id="rId20"/>
    <p:sldId id="292" r:id="rId21"/>
    <p:sldId id="298" r:id="rId22"/>
    <p:sldId id="299" r:id="rId23"/>
    <p:sldId id="290" r:id="rId24"/>
    <p:sldId id="288" r:id="rId25"/>
    <p:sldId id="300" r:id="rId26"/>
    <p:sldId id="29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4" autoAdjust="0"/>
  </p:normalViewPr>
  <p:slideViewPr>
    <p:cSldViewPr showGuides="1">
      <p:cViewPr varScale="1">
        <p:scale>
          <a:sx n="86" d="100"/>
          <a:sy n="86" d="100"/>
        </p:scale>
        <p:origin x="691" y="58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CE-45AA-879A-EC8F933F85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CE-45AA-879A-EC8F933F85A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28.9</c:v>
                </c:pt>
                <c:pt idx="1">
                  <c:v>71.099999999999994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3-4B7E-BCE5-5E83172DC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5704049641613801E-2"/>
          <c:w val="0.958048048048048"/>
          <c:h val="0.9309021815768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B2-4A0F-877A-D6BBE1A311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B2-4A0F-877A-D6BBE1A311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B2-4A0F-877A-D6BBE1A311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0B2-4A0F-877A-D6BBE1A31129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99092.800000000003</c:v>
                </c:pt>
                <c:pt idx="1">
                  <c:v>78360.899999999994</c:v>
                </c:pt>
                <c:pt idx="2">
                  <c:v>17433.900000000001</c:v>
                </c:pt>
                <c:pt idx="3">
                  <c:v>52062.3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B2-4A0F-877A-D6BBE1A31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5704049641613801E-2"/>
          <c:w val="0.958048048048048"/>
          <c:h val="0.9309021815768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B2-4A0F-877A-D6BBE1A311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B2-4A0F-877A-D6BBE1A311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B2-4A0F-877A-D6BBE1A311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0B2-4A0F-877A-D6BBE1A311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2E-415B-86C4-76F1317D83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D2E-415B-86C4-76F1317D83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D2E-415B-86C4-76F1317D83D6}"/>
              </c:ext>
            </c:extLst>
          </c:dPt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39350.5</c:v>
                </c:pt>
                <c:pt idx="1">
                  <c:v>26419.1</c:v>
                </c:pt>
                <c:pt idx="2">
                  <c:v>10998.6</c:v>
                </c:pt>
                <c:pt idx="3">
                  <c:v>20321.900000000001</c:v>
                </c:pt>
                <c:pt idx="4">
                  <c:v>14480.8</c:v>
                </c:pt>
                <c:pt idx="5">
                  <c:v>4941.3</c:v>
                </c:pt>
                <c:pt idx="6">
                  <c:v>160158.39999999999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B2-4A0F-877A-D6BBE1A31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5704049641613801E-2"/>
          <c:w val="0.958048048048048"/>
          <c:h val="0.93090218157689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8-4F99-B19E-F99D857082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8-4F99-B19E-F99D857082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C1-4C99-8808-3E2FAEF1A67C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58.4</c:v>
                </c:pt>
                <c:pt idx="1">
                  <c:v>50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8-4F99-B19E-F99D85708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0D-40A6-95A9-91CE641FAB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0D-40A6-95A9-91CE641FAB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0D-40A6-95A9-91CE641FAB2F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1033117</c:v>
                </c:pt>
                <c:pt idx="1">
                  <c:v>221350.39999999999</c:v>
                </c:pt>
                <c:pt idx="2">
                  <c:v>3077931.4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A-44E6-A91C-B3CAE9FBA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1789981933246"/>
          <c:y val="5.5436507936507937E-2"/>
          <c:w val="0.59181819142304726"/>
          <c:h val="0.88912698412698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5F-46D7-BBC7-D2359CF657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5F-46D7-BBC7-D2359CF657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5F-46D7-BBC7-D2359CF657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BE-406B-8D0A-4FD8BB43D229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481484</c:v>
                </c:pt>
                <c:pt idx="1">
                  <c:v>2433.6999999999998</c:v>
                </c:pt>
                <c:pt idx="2">
                  <c:v>531841.9</c:v>
                </c:pt>
                <c:pt idx="3">
                  <c:v>17057.400000000001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5F-46D7-BBC7-D2359CF65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2E-427A-A0A0-0A9598A08B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5-47A6-840E-635104D918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5-47A6-840E-635104D918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E5-47A6-840E-635104D91813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98802.4</c:v>
                </c:pt>
                <c:pt idx="1">
                  <c:v>22588.799999999999</c:v>
                </c:pt>
                <c:pt idx="2">
                  <c:v>94104.9</c:v>
                </c:pt>
                <c:pt idx="3">
                  <c:v>5854.3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E-427A-A0A0-0A9598A08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951951951951949E-2"/>
          <c:y val="0"/>
          <c:w val="0.958048048048048"/>
          <c:h val="0.9309021815768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78-4132-BA2D-1EDB0998C5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58-4DA9-9326-F472A111B8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58-4DA9-9326-F472A111B8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58-4DA9-9326-F472A111B8B2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2269120</c:v>
                </c:pt>
                <c:pt idx="1">
                  <c:v>266835.59999999998</c:v>
                </c:pt>
                <c:pt idx="2">
                  <c:v>542845.4</c:v>
                </c:pt>
                <c:pt idx="3">
                  <c:v>10830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8-4132-BA2D-1EDB0998C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A-4177-AA03-1C02DC1277D9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D-460C-87F6-2A60F9D13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2080067434136413E-2"/>
          <c:w val="0.9649593175670329"/>
          <c:h val="0.90742385164489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7561.7</c:v>
                </c:pt>
                <c:pt idx="1">
                  <c:v>7744.4</c:v>
                </c:pt>
                <c:pt idx="2">
                  <c:v>5249.7</c:v>
                </c:pt>
                <c:pt idx="3">
                  <c:v>4473.8999999999996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9-4CF5-9282-7834C566F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3724.4</c:v>
                </c:pt>
                <c:pt idx="1">
                  <c:v>3814.4</c:v>
                </c:pt>
                <c:pt idx="2">
                  <c:v>4440.5</c:v>
                </c:pt>
                <c:pt idx="3">
                  <c:v>2203.6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9-4CF5-9282-7834C566FD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1244.0999999999999</c:v>
                </c:pt>
                <c:pt idx="1">
                  <c:v>1284.3</c:v>
                </c:pt>
                <c:pt idx="2">
                  <c:v>919</c:v>
                </c:pt>
                <c:pt idx="3">
                  <c:v>242.9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09-4CF5-9282-7834C566F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14272"/>
        <c:axId val="151415808"/>
      </c:barChart>
      <c:catAx>
        <c:axId val="15141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415808"/>
        <c:crosses val="autoZero"/>
        <c:auto val="1"/>
        <c:lblAlgn val="ctr"/>
        <c:lblOffset val="100"/>
        <c:noMultiLvlLbl val="0"/>
      </c:catAx>
      <c:valAx>
        <c:axId val="15141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4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879882668603914E-2"/>
          <c:y val="3.8998047026936287E-2"/>
          <c:w val="0.97340473125452376"/>
          <c:h val="0.904671440600822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12540.2</c:v>
                </c:pt>
                <c:pt idx="1">
                  <c:v>12843.1</c:v>
                </c:pt>
                <c:pt idx="2">
                  <c:v>10609.2</c:v>
                </c:pt>
                <c:pt idx="3">
                  <c:v>6920.4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4-4CFF-9FA9-C22371F9B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43712"/>
        <c:axId val="151445888"/>
      </c:lineChart>
      <c:catAx>
        <c:axId val="15144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445888"/>
        <c:crosses val="autoZero"/>
        <c:auto val="1"/>
        <c:lblAlgn val="ctr"/>
        <c:lblOffset val="100"/>
        <c:noMultiLvlLbl val="0"/>
      </c:catAx>
      <c:valAx>
        <c:axId val="15144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44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chart" Target="../charts/chart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8.xml"/><Relationship Id="rId5" Type="http://schemas.openxmlformats.org/officeDocument/2006/relationships/image" Target="../media/image15.png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komfin@kirovsk-reg.ru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ksplo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glo.lenobl.ru/" TargetMode="External"/><Relationship Id="rId5" Type="http://schemas.openxmlformats.org/officeDocument/2006/relationships/hyperlink" Target="https://kirovsk-reg.ru/komfin" TargetMode="External"/><Relationship Id="rId4" Type="http://schemas.openxmlformats.org/officeDocument/2006/relationships/hyperlink" Target="https://kirovsk-reg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000" y="1972450"/>
            <a:ext cx="5148217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chemeClr val="accent3"/>
                </a:solidFill>
              </a:rPr>
              <a:t>ОТЧЁТ ОБ ИСПОЛНЕНИИ БЮДЖЕТА КИРОВСКОГО МУНИЦИПАЛЬНОГО РАЙОНА ЛЕНИНГРАДСКОЙ ОБЛАСТИ</a:t>
            </a:r>
            <a:br>
              <a:rPr lang="ru-RU" sz="3600" dirty="0">
                <a:solidFill>
                  <a:schemeClr val="accent3"/>
                </a:solidFill>
              </a:rPr>
            </a:br>
            <a:r>
              <a:rPr lang="ru-RU" sz="3600" dirty="0">
                <a:solidFill>
                  <a:schemeClr val="accent3"/>
                </a:solidFill>
              </a:rPr>
              <a:t>ЗА ОТЧЁТНЫЙ 2023 ФИНАНСОВЫЙ ГОД</a:t>
            </a:r>
            <a:br>
              <a:rPr lang="ru-RU" sz="3600" dirty="0">
                <a:solidFill>
                  <a:schemeClr val="accent3"/>
                </a:solidFill>
              </a:rPr>
            </a:b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04" y="4488750"/>
            <a:ext cx="7180221" cy="2115000"/>
          </a:xfrm>
          <a:prstGeom prst="rect">
            <a:avLst/>
          </a:prstGeom>
        </p:spPr>
      </p:pic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000" y="189000"/>
            <a:ext cx="4181084" cy="337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DDFE0-D91F-45BD-91DF-1D73F125218E}"/>
              </a:ext>
            </a:extLst>
          </p:cNvPr>
          <p:cNvSpPr txBox="1"/>
          <p:nvPr/>
        </p:nvSpPr>
        <p:spPr>
          <a:xfrm>
            <a:off x="417150" y="5736713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2979000"/>
            <a:ext cx="6571100" cy="1035000"/>
          </a:xfrm>
        </p:spPr>
        <p:txBody>
          <a:bodyPr/>
          <a:lstStyle/>
          <a:p>
            <a:pPr algn="ctr"/>
            <a:r>
              <a:rPr lang="ru-RU" b="1" dirty="0"/>
              <a:t>ИСПОЛНЕНИЕ</a:t>
            </a:r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1687554" y="3496500"/>
            <a:ext cx="113411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РАСХОДНОЙ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26593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-14400" y="0"/>
            <a:ext cx="12192000" cy="1086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8571000" y="5188700"/>
            <a:ext cx="2629547" cy="1050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8707331" y="3002079"/>
            <a:ext cx="2250000" cy="1050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807306" y="5244752"/>
            <a:ext cx="2250000" cy="1050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07" y="-15170"/>
            <a:ext cx="8470494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РАСХОДЫ РАЙОННОГО БЮДЖЕТА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809434" y="1590425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811563" y="4447996"/>
            <a:ext cx="2250000" cy="80565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8707331" y="1714004"/>
            <a:ext cx="2250000" cy="127749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8561118" y="4360965"/>
            <a:ext cx="2639430" cy="83139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809434" y="2362137"/>
            <a:ext cx="2250000" cy="1050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811563" y="3236352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807306" y="6118967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8707331" y="3873515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8561118" y="6066690"/>
            <a:ext cx="2649311" cy="17858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1309904" y="1590425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АИП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954131" y="4356420"/>
            <a:ext cx="1936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Дорожный фонд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4130" y="2346215"/>
            <a:ext cx="193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132 779,8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966233" y="2797537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3,2%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955386" y="5327254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57 321,5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995304" y="5757570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1,4%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8925504" y="3019963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3 804,2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8963408" y="3418939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0,1 %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8964357" y="5228156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6 920,4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9023032" y="5724367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0,2%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8718082" y="1633645"/>
            <a:ext cx="2187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Реализация указов Президента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№ 204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8615249" y="4284849"/>
            <a:ext cx="2531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Национальные проекты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4685276" y="2876522"/>
            <a:ext cx="2250000" cy="76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4969180" y="2876522"/>
            <a:ext cx="1682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4685276" y="3648234"/>
            <a:ext cx="2250000" cy="10508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4685276" y="4522449"/>
            <a:ext cx="2250000" cy="1833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4833356" y="3730736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</a:rPr>
              <a:t>4 195 586,4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4843998" y="4192401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Из них:</a:t>
            </a:r>
            <a:endParaRPr lang="en-US" sz="14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3351000" y="2709000"/>
            <a:ext cx="990000" cy="468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311754" y="4270674"/>
            <a:ext cx="1003511" cy="601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157123" y="2791720"/>
            <a:ext cx="952135" cy="401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229225" y="4227574"/>
            <a:ext cx="952135" cy="605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203155" y="1217776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165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9490371" y="4576836"/>
            <a:ext cx="2250000" cy="1591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 flipH="1">
            <a:off x="9510787" y="4552574"/>
            <a:ext cx="2249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3 769 724,1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</a:rPr>
              <a:t>96,8 %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Удельный вес МП в расходах: 89.85%</a:t>
            </a:r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-8937"/>
            <a:ext cx="12192000" cy="1688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5181" y="2069806"/>
            <a:ext cx="1011356" cy="467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803056" y="2508490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803056" y="2883362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4805052" y="3261606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792809" y="3661706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804640" y="4089937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4794656" y="4555912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803056" y="5005530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4816293" y="5442574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4794656" y="5871194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782852" y="6308774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94656" y="2090003"/>
            <a:ext cx="935606" cy="420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214198"/>
            <a:ext cx="9855000" cy="1325563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accent3"/>
                </a:solidFill>
              </a:rPr>
              <a:t>ИСПОЛНЕНИЕ РАСХОДНОЙ ЧАСТИ В РАЗРЕЗЕ МУНИЦИПАЛЬНЫХ ПРОГРАММ - 2023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1574" y="2118506"/>
            <a:ext cx="5151225" cy="23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34874" y="2509437"/>
            <a:ext cx="4410000" cy="246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28461" y="2910782"/>
            <a:ext cx="3805725" cy="24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028461" y="3309538"/>
            <a:ext cx="3339750" cy="25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028461" y="3710882"/>
            <a:ext cx="2799750" cy="25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028461" y="4114066"/>
            <a:ext cx="2394750" cy="30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034874" y="4580560"/>
            <a:ext cx="1899749" cy="28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027111" y="5024716"/>
            <a:ext cx="1499213" cy="30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34875" y="5480560"/>
            <a:ext cx="1131450" cy="28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27111" y="5925480"/>
            <a:ext cx="824213" cy="30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027111" y="6392245"/>
            <a:ext cx="509213" cy="28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725931" y="2047822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2 820 958,9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33694" y="2136237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Образование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66681" y="4537614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8 807,9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84344" y="5001416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3 804,2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78231" y="5430163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2 503,2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60606" y="5865253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1 645,7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60606" y="6269271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1 492,1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725931" y="3209313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205 959,7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66681" y="3617525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144 209,5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60606" y="4073812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94 523,5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688449" y="2822654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243 993,7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718806" y="2432128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241 825,7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30919" y="2478175"/>
            <a:ext cx="2812106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Комплексное развитие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56288" y="2854865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Культура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56288" y="3208414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Финансы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56288" y="3579532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Дороги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61313" y="4076697"/>
            <a:ext cx="2584687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Физическая культура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56288" y="4576836"/>
            <a:ext cx="2265900" cy="4915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Сельское </a:t>
            </a:r>
            <a:r>
              <a:rPr lang="ru-RU" sz="2600" b="1" dirty="0">
                <a:solidFill>
                  <a:schemeClr val="accent1"/>
                </a:solidFill>
              </a:rPr>
              <a:t>хозяйство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27019" y="5495895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Реклама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30919" y="5068429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Бизнес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33694" y="5874696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err="1">
                <a:solidFill>
                  <a:schemeClr val="accent1"/>
                </a:solidFill>
              </a:rPr>
              <a:t>ГОиЧС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33694" y="6295605"/>
            <a:ext cx="2265900" cy="4915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err="1">
                <a:solidFill>
                  <a:schemeClr val="accent1"/>
                </a:solidFill>
              </a:rPr>
              <a:t>Энергоэффективность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14306" y="2118506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98,63%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8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14306" y="2508292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85,11%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8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41156" y="2881231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99,21%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8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31441" y="3299466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92,44%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8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13967" y="3697184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94,28%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8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16293" y="4119091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90,71%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8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04681" y="4553267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79,13%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735312" y="5062622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100,00%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735481" y="5463608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100,00%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01761" y="5896928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81,79%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809936" y="6339729"/>
            <a:ext cx="2265900" cy="491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93,30%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9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98589" y="17194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9496143" y="3478342"/>
            <a:ext cx="2250000" cy="1122947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9496143" y="6139955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9451143" y="3428525"/>
            <a:ext cx="23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Расходы по МП :</a:t>
            </a:r>
          </a:p>
        </p:txBody>
      </p:sp>
      <p:pic>
        <p:nvPicPr>
          <p:cNvPr id="11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070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50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1741"/>
            <a:ext cx="83628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РАЗДЕЛЫ ПОДРАЗДЕЛЫ</a:t>
            </a:r>
          </a:p>
        </p:txBody>
      </p:sp>
      <p:pic>
        <p:nvPicPr>
          <p:cNvPr id="5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13</a:t>
            </a: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98589" y="17194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26C33-45CE-294D-5F8A-572A8FC3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00" y="1507304"/>
            <a:ext cx="8858256" cy="768163"/>
          </a:xfrm>
          <a:prstGeom prst="rect">
            <a:avLst/>
          </a:prstGeom>
        </p:spPr>
      </p:pic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D1520FBA-EE11-B9BC-CDD9-8B910D2C7949}"/>
              </a:ext>
            </a:extLst>
          </p:cNvPr>
          <p:cNvGraphicFramePr>
            <a:graphicFrameLocks noGrp="1"/>
          </p:cNvGraphicFramePr>
          <p:nvPr/>
        </p:nvGraphicFramePr>
        <p:xfrm>
          <a:off x="425999" y="2242117"/>
          <a:ext cx="11385002" cy="4201884"/>
        </p:xfrm>
        <a:graphic>
          <a:graphicData uri="http://schemas.openxmlformats.org/drawingml/2006/table">
            <a:tbl>
              <a:tblPr firstRow="1" bandRow="1"/>
              <a:tblGrid>
                <a:gridCol w="595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95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12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sz="12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sz="12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sz="1200" b="1" spc="-5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sz="12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0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.12.2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г.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№10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Общегосударственные</a:t>
                      </a:r>
                      <a:r>
                        <a:rPr sz="12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вопросы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422 300,80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361 893,30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85,70 %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12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высшего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должностного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лица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субъекта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12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1200" spc="-10" dirty="0">
                          <a:latin typeface="+mn-lt"/>
                          <a:cs typeface="Microsoft Sans Serif"/>
                        </a:rPr>
                        <a:t>муниципального образования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3 424,00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3 423,20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100,00 %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12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законодательных</a:t>
                      </a:r>
                      <a:r>
                        <a:rPr sz="12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(представительных)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12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государственной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власти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1200" spc="-10" dirty="0">
                          <a:latin typeface="+mn-lt"/>
                          <a:cs typeface="Microsoft Sans Serif"/>
                        </a:rPr>
                        <a:t>представительных органов муниципальных образований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8 967,50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8 901,60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99,30 %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3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3670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Функционирование</a:t>
                      </a:r>
                      <a:r>
                        <a:rPr sz="12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Правительства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1200" spc="-2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исполнительной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власти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субъектов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Российской</a:t>
                      </a:r>
                      <a:r>
                        <a:rPr sz="12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Федерации,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местных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администраций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117 317,90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107 755,10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91,80 %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Судебная</a:t>
                      </a:r>
                      <a:r>
                        <a:rPr sz="12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система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12,50 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5,60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44,80 %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50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1741"/>
            <a:ext cx="83628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РАЗДЕЛЫ ПОДРАЗДЕЛЫ</a:t>
            </a:r>
          </a:p>
        </p:txBody>
      </p:sp>
      <p:pic>
        <p:nvPicPr>
          <p:cNvPr id="5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solidFill>
                  <a:prstClr val="white"/>
                </a:solidFill>
                <a:latin typeface="Calibri" panose="020F0502020204030204"/>
              </a:rPr>
              <a:t>14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98589" y="17194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тыс. руб.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35BF80E4-7206-B0CC-346D-F7839765E2C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169000"/>
          <a:ext cx="11429999" cy="4005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12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lang="ru-RU"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lang="ru-RU" sz="12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lang="ru-RU" sz="12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2023</a:t>
                      </a:r>
                      <a:r>
                        <a:rPr lang="ru-RU"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20.12.23</a:t>
                      </a:r>
                      <a:r>
                        <a:rPr lang="ru-RU" sz="12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г.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№101)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03">
                <a:tc>
                  <a:txBody>
                    <a:bodyPr/>
                    <a:lstStyle/>
                    <a:p>
                      <a:pPr marL="91440" marR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деятельности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финансовых,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налоговых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таможенных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органов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органов </a:t>
                      </a:r>
                      <a:r>
                        <a:rPr sz="12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финансового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(финансово-бюджетного)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надзора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31 083,80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28 912,00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93,00 %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Резервные</a:t>
                      </a:r>
                      <a:r>
                        <a:rPr sz="12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фонды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38 921,60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0,00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0,00 %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общегосударственные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222 573,50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212 895,80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95,70 %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12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безопасность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 и</a:t>
                      </a:r>
                      <a:r>
                        <a:rPr sz="12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правоохранительная</a:t>
                      </a:r>
                      <a:r>
                        <a:rPr sz="1200" b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деятельность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2 012,10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1 645,70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81,80 %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Гражданская</a:t>
                      </a:r>
                      <a:r>
                        <a:rPr sz="12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оборона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651,10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598,00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91,80 %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854">
                <a:tc>
                  <a:txBody>
                    <a:bodyPr/>
                    <a:lstStyle/>
                    <a:p>
                      <a:pPr marL="91440" marR="7734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Защита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территории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от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чрезвычайных</a:t>
                      </a:r>
                      <a:r>
                        <a:rPr sz="12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ситуаций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природного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 </a:t>
                      </a:r>
                      <a:r>
                        <a:rPr sz="12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техногенного</a:t>
                      </a:r>
                      <a:r>
                        <a:rPr sz="1200" spc="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характера,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пожарная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безопасность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1 361,00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1 047,70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77,00 %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Национальная</a:t>
                      </a:r>
                      <a:r>
                        <a:rPr sz="1200" b="1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экономика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205 354,00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189 359,90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200" b="1" dirty="0">
                          <a:latin typeface="+mn-lt"/>
                          <a:cs typeface="Calibri"/>
                        </a:rPr>
                        <a:t>92,20 %</a:t>
                      </a:r>
                      <a:endParaRPr sz="1200" b="1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Сельское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рыболовство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15 133,80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13 306,20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87,90 %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Транспорт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75 711,70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75 647,30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99,90 %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Дорожное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(дорожные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фонды)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108 672,30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95 398,70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87,80 %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вопросы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национальной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Microsoft Sans Serif"/>
                        </a:rPr>
                        <a:t>экономики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5 836,20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5 007,70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>
                          <a:latin typeface="+mn-lt"/>
                          <a:cs typeface="Calibri"/>
                        </a:rPr>
                        <a:t>85,80 %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50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1741"/>
            <a:ext cx="83628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РАЗДЕЛЫ ПОДРАЗДЕЛЫ</a:t>
            </a:r>
          </a:p>
        </p:txBody>
      </p:sp>
      <p:pic>
        <p:nvPicPr>
          <p:cNvPr id="5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solidFill>
                  <a:prstClr val="white"/>
                </a:solidFill>
                <a:latin typeface="Calibri" panose="020F0502020204030204"/>
              </a:rPr>
              <a:t>15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98589" y="17194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тыс. руб.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778C6998-0234-848D-66BF-9C88BA85D9F5}"/>
              </a:ext>
            </a:extLst>
          </p:cNvPr>
          <p:cNvGraphicFramePr>
            <a:graphicFrameLocks noGrp="1"/>
          </p:cNvGraphicFramePr>
          <p:nvPr/>
        </p:nvGraphicFramePr>
        <p:xfrm>
          <a:off x="426000" y="2124000"/>
          <a:ext cx="11340001" cy="4392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854">
                <a:tc>
                  <a:txBody>
                    <a:bodyPr/>
                    <a:lstStyle/>
                    <a:p>
                      <a:pPr marL="1196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12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lang="ru-RU"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lang="ru-RU" sz="12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lang="ru-RU" sz="12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2023</a:t>
                      </a:r>
                      <a:r>
                        <a:rPr lang="ru-RU"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20.12.23</a:t>
                      </a:r>
                      <a:r>
                        <a:rPr lang="ru-RU" sz="12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г.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№101)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Жилищно-коммунальное</a:t>
                      </a:r>
                      <a:r>
                        <a:rPr sz="12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хозяйство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59 191,70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45 610,70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77,10 %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+mn-lt"/>
                          <a:cs typeface="Microsoft Sans Serif"/>
                        </a:rPr>
                        <a:t>Жилищное</a:t>
                      </a:r>
                      <a:r>
                        <a:rPr sz="1200" spc="-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44 585,50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31 004,60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69,50 %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Коммунальное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хозяйство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5 034,60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5 034,60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Благоустройство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9 571,60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9 571,60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Охрана</a:t>
                      </a:r>
                      <a:r>
                        <a:rPr sz="1200" b="1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окружающей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среды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906,70 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393,80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43,40 %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вопросы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охраны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окружающей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среды</a:t>
                      </a: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906,70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393,80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43,40 %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Образование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2 929 055,50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2 888 779,10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98,60 %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Дошкольное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образование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1 295 590,70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1 275 510,70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98,50 %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6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Общее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образование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1 280 345,50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1 269 621,10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99,20 %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Дополнительное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образование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детей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307 986,90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303 453,60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98,50 %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Профессиональная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подготовка,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переподготовка</a:t>
                      </a:r>
                      <a:r>
                        <a:rPr sz="1200" spc="-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повышение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квалификации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985,60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729,40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74,00 %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Молодежная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политика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14 622,80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12 985,10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88,80 %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образования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29 524,00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26 479,20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89,70 %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Культура,</a:t>
                      </a:r>
                      <a:r>
                        <a:rPr sz="1200" b="1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кинематография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67 095,80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66 077,70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98,50 %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50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1741"/>
            <a:ext cx="83628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РАЗДЕЛЫ ПОДРАЗДЕЛЫ</a:t>
            </a:r>
          </a:p>
        </p:txBody>
      </p:sp>
      <p:pic>
        <p:nvPicPr>
          <p:cNvPr id="5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16</a:t>
            </a: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98589" y="17194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B32BDD54-A763-9CE8-C669-2A9E750D1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40505"/>
              </p:ext>
            </p:extLst>
          </p:nvPr>
        </p:nvGraphicFramePr>
        <p:xfrm>
          <a:off x="336000" y="2078999"/>
          <a:ext cx="11475000" cy="4475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12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lang="ru-RU"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lang="ru-RU" sz="12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lang="ru-RU" sz="12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2023</a:t>
                      </a:r>
                      <a:r>
                        <a:rPr lang="ru-RU"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20.12.23</a:t>
                      </a:r>
                      <a:r>
                        <a:rPr lang="ru-RU" sz="12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г.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№101)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1200" b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4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56 420,30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56 178,60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99,60 %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культуры,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кинематографии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10 675,50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9 899,10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92,70 %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Социальная</a:t>
                      </a:r>
                      <a:r>
                        <a:rPr sz="1200" b="1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политика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296 915,00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283 868,60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95,60 %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Пенсионное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21 443,90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21 443,70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100.00 %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Социальное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обеспечение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населения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111 291,90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109 483,90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98,40 %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10" dirty="0">
                          <a:latin typeface="+mn-lt"/>
                          <a:cs typeface="Microsoft Sans Serif"/>
                        </a:rPr>
                        <a:t>Охрана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семьи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детства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164 179,20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152 941,20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93,20 %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Физическая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культура</a:t>
                      </a:r>
                      <a:r>
                        <a:rPr sz="1200" b="1" spc="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спорт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230 883,90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191 243,60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82,80 %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1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Физическая</a:t>
                      </a:r>
                      <a:r>
                        <a:rPr sz="12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культура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69 444,80 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68 169,90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98,20 %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Массовый</a:t>
                      </a:r>
                      <a:r>
                        <a:rPr sz="12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спорт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96 499,20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58 133,80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60,20 %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Спорт</a:t>
                      </a:r>
                      <a:r>
                        <a:rPr sz="12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высших</a:t>
                      </a:r>
                      <a:r>
                        <a:rPr sz="1200" spc="-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достижений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56 876,40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56 876,40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100,00 % 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физической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культуры</a:t>
                      </a:r>
                      <a:r>
                        <a:rPr sz="1200" spc="4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спорта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8 063,50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8 063,50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Средства</a:t>
                      </a:r>
                      <a:r>
                        <a:rPr sz="12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массовой</a:t>
                      </a:r>
                      <a:r>
                        <a:rPr sz="1200" b="1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информации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6 877,40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6 555,40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95,30 %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Телевидение и радиовещание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390,80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390,80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100,00 %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54520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Периодическая</a:t>
                      </a:r>
                      <a:r>
                        <a:rPr sz="12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печать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издательства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6 134,60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6 134,60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+mn-lt"/>
                          <a:cs typeface="Microsoft Sans Serif"/>
                        </a:rPr>
                        <a:t>Другие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вопросы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в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области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средств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массовой</a:t>
                      </a:r>
                      <a:r>
                        <a:rPr sz="1200" spc="-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информации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352,00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30,00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8,50 %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50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1741"/>
            <a:ext cx="83628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РАЗДЕЛЫ ПОДРАЗДЕЛЫ</a:t>
            </a:r>
          </a:p>
        </p:txBody>
      </p:sp>
      <p:pic>
        <p:nvPicPr>
          <p:cNvPr id="5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solidFill>
                  <a:prstClr val="white"/>
                </a:solidFill>
                <a:latin typeface="Calibri" panose="020F0502020204030204"/>
              </a:rPr>
              <a:t>17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98589" y="17194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тыс. руб.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EC0824DB-A615-7DCC-D2FC-0BEAA3F124B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42116"/>
          <a:ext cx="11430001" cy="352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8051">
                <a:tc>
                  <a:txBody>
                    <a:bodyPr/>
                    <a:lstStyle/>
                    <a:p>
                      <a:pPr marL="1113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Наименование</a:t>
                      </a:r>
                      <a:r>
                        <a:rPr sz="1200" b="1" spc="-2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раздела</a:t>
                      </a:r>
                      <a:r>
                        <a:rPr sz="1200" b="1" spc="-10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Arial"/>
                        </a:rPr>
                        <a:t>подраздела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Утверждено</a:t>
                      </a:r>
                      <a:r>
                        <a:rPr lang="ru-RU"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решением </a:t>
                      </a:r>
                      <a:r>
                        <a:rPr lang="ru-RU" sz="1200" b="1" spc="-19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совета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депутатов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 </a:t>
                      </a:r>
                      <a:r>
                        <a:rPr lang="ru-RU" sz="1200" b="1" spc="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бюджете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lang="ru-RU"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2023</a:t>
                      </a:r>
                      <a:r>
                        <a:rPr lang="ru-RU"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в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р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едак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ц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ии 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о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т</a:t>
                      </a: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20.12.23</a:t>
                      </a:r>
                      <a:r>
                        <a:rPr lang="ru-RU" sz="1200" b="1" spc="-5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г.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№101)</a:t>
                      </a:r>
                      <a:endParaRPr lang="ru-RU" sz="1200" dirty="0">
                        <a:latin typeface="+mn-lt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Исполнено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за</a:t>
                      </a:r>
                      <a:r>
                        <a:rPr sz="1200" b="1" spc="-2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200" b="1" spc="-40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год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%</a:t>
                      </a:r>
                      <a:r>
                        <a:rPr sz="1200" b="1" spc="-4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D0D0D"/>
                          </a:solidFill>
                          <a:latin typeface="+mn-lt"/>
                          <a:cs typeface="Calibri"/>
                        </a:rPr>
                        <a:t>исполнения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2C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Обслуживание</a:t>
                      </a:r>
                      <a:r>
                        <a:rPr sz="1200" b="1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государственного</a:t>
                      </a:r>
                      <a:r>
                        <a:rPr sz="12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+mn-lt"/>
                          <a:cs typeface="Arial"/>
                        </a:rPr>
                        <a:t>(муниципального)</a:t>
                      </a:r>
                      <a:r>
                        <a:rPr sz="1200" b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долга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Microsoft Sans Serif"/>
                        </a:rPr>
                        <a:t>200,00</a:t>
                      </a:r>
                      <a:endParaRPr sz="12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Microsoft Sans Serif"/>
                        </a:rPr>
                        <a:t>0,00</a:t>
                      </a:r>
                      <a:endParaRPr sz="12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Microsoft Sans Serif"/>
                        </a:rPr>
                        <a:t>0,00 %</a:t>
                      </a:r>
                      <a:endParaRPr sz="12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Обслуживание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государственного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(муниципального)</a:t>
                      </a:r>
                      <a:r>
                        <a:rPr sz="1200" spc="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внутреннего</a:t>
                      </a:r>
                      <a:r>
                        <a:rPr sz="1200" spc="4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долга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0" dirty="0">
                          <a:latin typeface="+mn-lt"/>
                          <a:cs typeface="Microsoft Sans Serif"/>
                        </a:rPr>
                        <a:t>200,00</a:t>
                      </a:r>
                      <a:endParaRPr sz="12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0" dirty="0">
                          <a:latin typeface="+mn-lt"/>
                          <a:cs typeface="Microsoft Sans Serif"/>
                        </a:rPr>
                        <a:t>0,00</a:t>
                      </a:r>
                      <a:endParaRPr sz="12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0" dirty="0">
                          <a:latin typeface="+mn-lt"/>
                          <a:cs typeface="Microsoft Sans Serif"/>
                        </a:rPr>
                        <a:t>0,00 %</a:t>
                      </a:r>
                      <a:endParaRPr sz="1200" b="0" dirty="0">
                        <a:latin typeface="+mn-lt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37">
                <a:tc>
                  <a:txBody>
                    <a:bodyPr/>
                    <a:lstStyle/>
                    <a:p>
                      <a:pPr marL="91440" marR="671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 err="1">
                          <a:latin typeface="+mn-lt"/>
                          <a:cs typeface="Arial"/>
                        </a:rPr>
                        <a:t>Межбюджетные</a:t>
                      </a:r>
                      <a:r>
                        <a:rPr sz="1200" b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0" dirty="0" err="1">
                          <a:latin typeface="+mn-lt"/>
                          <a:cs typeface="Arial"/>
                        </a:rPr>
                        <a:t>трансферты</a:t>
                      </a:r>
                      <a:r>
                        <a:rPr lang="ru-RU" sz="1200" b="1" spc="-10" dirty="0">
                          <a:latin typeface="+mn-lt"/>
                          <a:cs typeface="Arial"/>
                        </a:rPr>
                        <a:t> общего характера бюджета бюджетной системы Российской Федерации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176 803,00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160 158,40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90,60 %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49">
                <a:tc>
                  <a:txBody>
                    <a:bodyPr/>
                    <a:lstStyle/>
                    <a:p>
                      <a:pPr marL="91440" marR="1098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15" dirty="0">
                          <a:latin typeface="+mn-lt"/>
                          <a:cs typeface="Microsoft Sans Serif"/>
                        </a:rPr>
                        <a:t>Дотации</a:t>
                      </a:r>
                      <a:r>
                        <a:rPr sz="1200" spc="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на</a:t>
                      </a:r>
                      <a:r>
                        <a:rPr sz="1200" spc="2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выравнивание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бюджетной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обеспеченности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субъектов</a:t>
                      </a:r>
                      <a:r>
                        <a:rPr sz="1200" spc="1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Российской </a:t>
                      </a:r>
                      <a:r>
                        <a:rPr sz="1200" spc="-22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Федерации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и муниципальных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образований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160 158,40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160 158,40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100,00 %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Прочие 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межбюджетные</a:t>
                      </a:r>
                      <a:r>
                        <a:rPr sz="1200" spc="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трансферты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общего</a:t>
                      </a:r>
                      <a:r>
                        <a:rPr sz="1200" spc="-10" dirty="0">
                          <a:latin typeface="+mn-lt"/>
                          <a:cs typeface="Microsoft Sans Serif"/>
                        </a:rPr>
                        <a:t> характера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16 644,60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0,00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dirty="0">
                          <a:latin typeface="+mn-lt"/>
                          <a:cs typeface="Microsoft Sans Serif"/>
                        </a:rPr>
                        <a:t>0,00 %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Всего</a:t>
                      </a:r>
                      <a:r>
                        <a:rPr sz="1200" b="1" spc="-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расходов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4 397 595,90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4 195 586,20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95,40 %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6496" y="729000"/>
            <a:ext cx="12192000" cy="61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 txBox="1">
            <a:spLocks/>
          </p:cNvSpPr>
          <p:nvPr/>
        </p:nvSpPr>
        <p:spPr>
          <a:xfrm>
            <a:off x="838200" y="144000"/>
            <a:ext cx="105155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ФИНАНСИРОВАНИЕ</a:t>
            </a:r>
          </a:p>
          <a:p>
            <a:pPr algn="ctr"/>
            <a:r>
              <a:rPr lang="ru-RU" b="1" dirty="0">
                <a:solidFill>
                  <a:schemeClr val="accent3"/>
                </a:solidFill>
              </a:rPr>
              <a:t>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2" b="98024" l="0" r="98886">
                        <a14:foregroundMark x1="32591" y1="11067" x2="95265" y2="12253"/>
                        <a14:foregroundMark x1="61003" y1="28063" x2="95543" y2="26482"/>
                        <a14:foregroundMark x1="69359" y1="40711" x2="94429" y2="41107"/>
                        <a14:foregroundMark x1="75766" y1="35573" x2="85515" y2="36759"/>
                        <a14:foregroundMark x1="85515" y1="36759" x2="85515" y2="36759"/>
                        <a14:foregroundMark x1="86908" y1="22134" x2="60446" y2="2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53" y="1626921"/>
            <a:ext cx="2062244" cy="1451988"/>
          </a:xfrm>
          <a:prstGeom prst="rect">
            <a:avLst/>
          </a:prstGeom>
        </p:spPr>
      </p:pic>
      <p:sp>
        <p:nvSpPr>
          <p:cNvPr id="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056000" y="1226892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тыс. руб.</a:t>
            </a:r>
            <a:endParaRPr lang="en-US" sz="2400" b="1" dirty="0">
              <a:solidFill>
                <a:schemeClr val="bg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0994"/>
              </p:ext>
            </p:extLst>
          </p:nvPr>
        </p:nvGraphicFramePr>
        <p:xfrm>
          <a:off x="2845501" y="1519844"/>
          <a:ext cx="4349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280">
                  <a:extLst>
                    <a:ext uri="{9D8B030D-6E8A-4147-A177-3AD203B41FA5}">
                      <a16:colId xmlns:a16="http://schemas.microsoft.com/office/drawing/2014/main" val="3272779013"/>
                    </a:ext>
                  </a:extLst>
                </a:gridCol>
                <a:gridCol w="1087280">
                  <a:extLst>
                    <a:ext uri="{9D8B030D-6E8A-4147-A177-3AD203B41FA5}">
                      <a16:colId xmlns:a16="http://schemas.microsoft.com/office/drawing/2014/main" val="2410077376"/>
                    </a:ext>
                  </a:extLst>
                </a:gridCol>
                <a:gridCol w="1087280">
                  <a:extLst>
                    <a:ext uri="{9D8B030D-6E8A-4147-A177-3AD203B41FA5}">
                      <a16:colId xmlns:a16="http://schemas.microsoft.com/office/drawing/2014/main" val="3350319250"/>
                    </a:ext>
                  </a:extLst>
                </a:gridCol>
                <a:gridCol w="1087280">
                  <a:extLst>
                    <a:ext uri="{9D8B030D-6E8A-4147-A177-3AD203B41FA5}">
                      <a16:colId xmlns:a16="http://schemas.microsoft.com/office/drawing/2014/main" val="3556687455"/>
                    </a:ext>
                  </a:extLst>
                </a:gridCol>
              </a:tblGrid>
              <a:tr h="26400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ФБ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52140"/>
                  </a:ext>
                </a:extLst>
              </a:tr>
              <a:tr h="2640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6920,4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4473,9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2203,6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242,9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225739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02012488"/>
              </p:ext>
            </p:extLst>
          </p:nvPr>
        </p:nvGraphicFramePr>
        <p:xfrm>
          <a:off x="8348122" y="3866230"/>
          <a:ext cx="4388737" cy="246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8976" y="4569515"/>
            <a:ext cx="1367755" cy="1001477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74378" y="3353505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66000" y="1488215"/>
            <a:ext cx="1851943" cy="9646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2"/>
                </a:solidFill>
              </a:rPr>
              <a:t>План - 2023</a:t>
            </a:r>
            <a:endParaRPr lang="en-US" sz="2400" b="1" dirty="0">
              <a:solidFill>
                <a:schemeClr val="bg2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91344569"/>
              </p:ext>
            </p:extLst>
          </p:nvPr>
        </p:nvGraphicFramePr>
        <p:xfrm>
          <a:off x="1212974" y="3385898"/>
          <a:ext cx="7654614" cy="285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459720" y="615855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Факт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684993" y="6474010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2020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534811" y="647400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2021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396310" y="647400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2022</a:t>
            </a:r>
            <a:endParaRPr lang="en-US" sz="2400" b="1" dirty="0">
              <a:solidFill>
                <a:schemeClr val="bg2"/>
              </a:solidFill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225091049"/>
              </p:ext>
            </p:extLst>
          </p:nvPr>
        </p:nvGraphicFramePr>
        <p:xfrm>
          <a:off x="462592" y="2359900"/>
          <a:ext cx="10505628" cy="293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7271167" y="6439173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2023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318879" y="3627604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7 561,7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829112" y="4715693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2"/>
                </a:solidFill>
              </a:rPr>
              <a:t>3 724,4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248552" y="5459215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1 254,1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706786" y="4698061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2"/>
                </a:solidFill>
              </a:rPr>
              <a:t>3 814,4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177231" y="3564033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7 744,4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984223" y="4306818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5 249,7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6852470" y="4526522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4 473,9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561713" y="4514433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2"/>
                </a:solidFill>
              </a:rPr>
              <a:t>4 440,5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7354889" y="5189036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2"/>
                </a:solidFill>
              </a:rPr>
              <a:t>2 203,5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095012" y="5442630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1 284,3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941472" y="5504864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919,0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7813045" y="5737956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3"/>
                </a:solidFill>
              </a:rPr>
              <a:t>242,9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150891" y="2817586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12 540,2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4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115784" y="2786818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12 843,1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227962" y="270580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10 609,2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4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7351451" y="3390606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2"/>
                </a:solidFill>
              </a:rPr>
              <a:t>6 920,4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129340" y="4982217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100%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926100" y="6298295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 6 920,4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005539" y="3221675"/>
            <a:ext cx="3073904" cy="945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2"/>
                </a:solidFill>
              </a:rPr>
              <a:t>Кассовое исполнение на 01.01.2024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287" y="5381445"/>
            <a:ext cx="317122" cy="2468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3960" y="5800753"/>
            <a:ext cx="317122" cy="246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1287" y="6260603"/>
            <a:ext cx="317122" cy="246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40895" y="5259301"/>
            <a:ext cx="615106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ФБ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43295" y="5728541"/>
            <a:ext cx="789809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ОБ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88410" y="6212686"/>
            <a:ext cx="66759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МБ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5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134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-3300" y="0"/>
            <a:ext cx="12192000" cy="1692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4" y="4670538"/>
            <a:ext cx="4320000" cy="147645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00" y="2304000"/>
            <a:ext cx="2888158" cy="170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31" y="200455"/>
            <a:ext cx="796116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ФИНАНСИРОВАНИЕ</a:t>
            </a:r>
            <a:br>
              <a:rPr lang="ru-RU" dirty="0"/>
            </a:br>
            <a:r>
              <a:rPr lang="ru-RU" dirty="0">
                <a:solidFill>
                  <a:schemeClr val="accent3"/>
                </a:solidFill>
              </a:rPr>
              <a:t>НАЦИОНАЛЬНЫХ ПРОЕКТОВ - 2023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2" b="98024" l="0" r="98886">
                        <a14:foregroundMark x1="32591" y1="11067" x2="95265" y2="12253"/>
                        <a14:foregroundMark x1="61003" y1="28063" x2="95543" y2="26482"/>
                        <a14:foregroundMark x1="69359" y1="40711" x2="94429" y2="41107"/>
                        <a14:foregroundMark x1="75766" y1="35573" x2="85515" y2="36759"/>
                        <a14:foregroundMark x1="85515" y1="36759" x2="85515" y2="36759"/>
                        <a14:foregroundMark x1="86908" y1="22134" x2="60446" y2="2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" y="1854000"/>
            <a:ext cx="1533913" cy="108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2" b="98024" l="0" r="98886">
                        <a14:foregroundMark x1="32591" y1="11067" x2="95265" y2="12253"/>
                        <a14:foregroundMark x1="61003" y1="28063" x2="95543" y2="26482"/>
                        <a14:foregroundMark x1="69359" y1="40711" x2="94429" y2="41107"/>
                        <a14:foregroundMark x1="75766" y1="35573" x2="85515" y2="36759"/>
                        <a14:foregroundMark x1="85515" y1="36759" x2="85515" y2="36759"/>
                        <a14:foregroundMark x1="86908" y1="22134" x2="60446" y2="2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9" y="4389625"/>
            <a:ext cx="1533913" cy="1080000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9508862" y="2094073"/>
            <a:ext cx="1930743" cy="554097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9508862" y="2650487"/>
            <a:ext cx="1930743" cy="1172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9508862" y="3775202"/>
            <a:ext cx="1930744" cy="159378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9641002" y="1952159"/>
            <a:ext cx="167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08862" y="2782102"/>
            <a:ext cx="70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ФБ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10051235" y="2851407"/>
            <a:ext cx="138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1 464,8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12781" y="3035512"/>
            <a:ext cx="70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ОБ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08861" y="3320710"/>
            <a:ext cx="71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МВ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10037983" y="3117111"/>
            <a:ext cx="140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721,5</a:t>
            </a:r>
            <a:endParaRPr lang="en-US" sz="1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10037982" y="3408445"/>
            <a:ext cx="140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242,9</a:t>
            </a:r>
            <a:endParaRPr lang="en-US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9508862" y="2634975"/>
            <a:ext cx="1934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2 429,2</a:t>
            </a:r>
            <a:endParaRPr lang="en-US" sz="16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9512781" y="4421663"/>
            <a:ext cx="1930743" cy="554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9512781" y="4978077"/>
            <a:ext cx="1930743" cy="1172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9644921" y="4279749"/>
            <a:ext cx="167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08860" y="5108233"/>
            <a:ext cx="96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ФБ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9993506" y="5177635"/>
            <a:ext cx="139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3 009,1</a:t>
            </a:r>
            <a:endParaRPr lang="en-US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12781" y="5396002"/>
            <a:ext cx="96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ОБ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9512781" y="5681201"/>
            <a:ext cx="96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МВ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9921000" y="5481003"/>
            <a:ext cx="152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1 482,1</a:t>
            </a:r>
            <a:endParaRPr lang="en-US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9921001" y="5762011"/>
            <a:ext cx="152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0</a:t>
            </a:r>
            <a:endParaRPr lang="en-US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9508862" y="4962565"/>
            <a:ext cx="1934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4 491,2</a:t>
            </a:r>
            <a:endParaRPr lang="en-US" sz="16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9512781" y="6096096"/>
            <a:ext cx="1930743" cy="171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5615854" y="2415149"/>
            <a:ext cx="4010185" cy="102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1"/>
                </a:solidFill>
              </a:rPr>
              <a:t>ФП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Современная школа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Точка роста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/>
                </a:solidFill>
              </a:rPr>
              <a:t>МКОУ </a:t>
            </a:r>
            <a:r>
              <a:rPr lang="en-US" sz="1200" b="1" dirty="0">
                <a:solidFill>
                  <a:schemeClr val="accent1"/>
                </a:solidFill>
              </a:rPr>
              <a:t>“</a:t>
            </a:r>
            <a:r>
              <a:rPr lang="ru-RU" sz="1200" b="1" dirty="0" err="1">
                <a:solidFill>
                  <a:schemeClr val="accent1"/>
                </a:solidFill>
              </a:rPr>
              <a:t>Приладожская</a:t>
            </a:r>
            <a:r>
              <a:rPr lang="ru-RU" sz="1200" b="1" dirty="0">
                <a:solidFill>
                  <a:schemeClr val="accent1"/>
                </a:solidFill>
              </a:rPr>
              <a:t> СОШ</a:t>
            </a:r>
            <a:r>
              <a:rPr lang="en-US" sz="1200" b="1" dirty="0">
                <a:solidFill>
                  <a:schemeClr val="accent1"/>
                </a:solidFill>
              </a:rPr>
              <a:t>”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8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051235" y="1721383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11178" y="4698711"/>
            <a:ext cx="357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1"/>
                </a:solidFill>
              </a:rPr>
              <a:t>ФП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Патриотическое воспитание граждан РФ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1200" b="1" dirty="0">
                <a:solidFill>
                  <a:schemeClr val="accent1"/>
                </a:solidFill>
              </a:rPr>
              <a:t>Мероприятие реализовано в 12 образовательных учреждениях</a:t>
            </a:r>
          </a:p>
        </p:txBody>
      </p:sp>
      <p:pic>
        <p:nvPicPr>
          <p:cNvPr id="88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310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-1" y="0"/>
            <a:ext cx="12192000" cy="1305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AE7D754-7D65-49B0-A3EE-82146EF43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439000"/>
            <a:ext cx="5186362" cy="4049712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b="1" dirty="0"/>
              <a:t>Площадь: </a:t>
            </a:r>
            <a:r>
              <a:rPr lang="ru-RU" sz="2000" dirty="0"/>
              <a:t>4 228,61 км²</a:t>
            </a:r>
          </a:p>
          <a:p>
            <a:pPr marL="12700">
              <a:lnSpc>
                <a:spcPct val="100000"/>
              </a:lnSpc>
              <a:spcBef>
                <a:spcPts val="2715"/>
              </a:spcBef>
            </a:pPr>
            <a:r>
              <a:rPr lang="ru-RU" sz="2000" b="1" dirty="0"/>
              <a:t>Население: </a:t>
            </a:r>
            <a:r>
              <a:rPr lang="ru-RU" sz="2000" dirty="0"/>
              <a:t>108 460 чел.</a:t>
            </a:r>
          </a:p>
          <a:p>
            <a:pPr marL="22225">
              <a:lnSpc>
                <a:spcPct val="100000"/>
              </a:lnSpc>
              <a:spcBef>
                <a:spcPts val="1815"/>
              </a:spcBef>
              <a:tabLst>
                <a:tab pos="3797935" algn="l"/>
              </a:tabLst>
            </a:pPr>
            <a:r>
              <a:rPr lang="ru-RU" sz="2000" b="1" dirty="0"/>
              <a:t>Муниципальных образований:</a:t>
            </a:r>
            <a:r>
              <a:rPr lang="ru-RU" sz="2000" dirty="0"/>
              <a:t> 11</a:t>
            </a: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lang="ru-RU" sz="2000" b="1" dirty="0"/>
              <a:t>Городских поселений: </a:t>
            </a:r>
            <a:r>
              <a:rPr lang="ru-RU" sz="2000" dirty="0"/>
              <a:t>8</a:t>
            </a: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lang="ru-RU" sz="2000" b="1" dirty="0"/>
              <a:t>Сельский поселений: </a:t>
            </a:r>
            <a:r>
              <a:rPr lang="ru-RU" sz="2000" dirty="0"/>
              <a:t>3</a:t>
            </a: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lang="ru-RU" sz="2000" b="1" dirty="0"/>
              <a:t>Населенных пунктов: </a:t>
            </a:r>
            <a:r>
              <a:rPr lang="ru-RU" sz="2000" dirty="0"/>
              <a:t>100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194A4E3-5AD2-417E-8A8A-F82C06AC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-203254"/>
            <a:ext cx="11101014" cy="17120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КИРОВСКИЙ МУНИЦИПАЛЬНЫЙ РАЙОН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ЛЕНИНГРАДСКОЙ ОБЛАСТИ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 b="7208"/>
          <a:stretch>
            <a:fillRect/>
          </a:stretch>
        </p:blipFill>
        <p:spPr>
          <a:xfrm>
            <a:off x="7005638" y="4734000"/>
            <a:ext cx="5186362" cy="2144784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>
            <a:fillRect/>
          </a:stretch>
        </p:blipFill>
        <p:spPr>
          <a:xfrm>
            <a:off x="7010738" y="1989000"/>
            <a:ext cx="5186362" cy="2736000"/>
          </a:xfrm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38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2979000"/>
            <a:ext cx="10170000" cy="103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ИСПОЛНЕНИЕ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b="1" dirty="0"/>
              <a:t>АДРЕСНОЙ</a:t>
            </a:r>
            <a:br>
              <a:rPr lang="ru-RU" b="1" dirty="0"/>
            </a:br>
            <a:r>
              <a:rPr lang="ru-RU" b="1" dirty="0"/>
              <a:t>ИНВЕСТИЦИОННОЙ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5329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0"/>
            <a:ext cx="12192000" cy="1692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09" y="215225"/>
            <a:ext cx="9432431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ИСПОЛНЕНИЕ АДРЕСНОЙ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ИНВЕСТИЦИОННОЙ ПРОГРАММЫ В 2023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8211000" y="1945725"/>
            <a:ext cx="1930743" cy="554097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8211000" y="2502139"/>
            <a:ext cx="1930743" cy="102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8211000" y="3369681"/>
            <a:ext cx="1930744" cy="159378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8343140" y="1803811"/>
            <a:ext cx="167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7741509" y="2633754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ОБ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8998926" y="2703571"/>
            <a:ext cx="94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108 134,3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7741509" y="2921524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МБ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8997493" y="2964135"/>
            <a:ext cx="89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24 645,5</a:t>
            </a:r>
            <a:endParaRPr lang="en-US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8211001" y="2478286"/>
            <a:ext cx="1930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132 779,8</a:t>
            </a:r>
            <a:endParaRPr lang="en-US" sz="1600" b="1" dirty="0"/>
          </a:p>
        </p:txBody>
      </p:sp>
      <p:sp>
        <p:nvSpPr>
          <p:cNvPr id="8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333840" y="1592676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01408" y="2059140"/>
            <a:ext cx="2292834" cy="11460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Исполнение за 2023 год </a:t>
            </a:r>
            <a:r>
              <a:rPr lang="ru-RU" sz="2400" b="1" dirty="0">
                <a:solidFill>
                  <a:schemeClr val="accent6"/>
                </a:solidFill>
              </a:rPr>
              <a:t>95,1% 6</a:t>
            </a:r>
            <a:r>
              <a:rPr lang="ru-RU" sz="2400" b="1" dirty="0">
                <a:solidFill>
                  <a:schemeClr val="accent1"/>
                </a:solidFill>
              </a:rPr>
              <a:t> объектов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4275309" y="2514972"/>
            <a:ext cx="3674886" cy="343727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400" b="1" dirty="0">
                <a:solidFill>
                  <a:schemeClr val="accent1"/>
                </a:solidFill>
              </a:rPr>
              <a:t>Выкуп детского сада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РЖД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  <a:endParaRPr lang="ru-RU" sz="2400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/>
                </a:solidFill>
              </a:rPr>
              <a:t>Приобретение школы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РЖД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  <a:endParaRPr lang="ru-RU" sz="2400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/>
                </a:solidFill>
              </a:rPr>
              <a:t>Строительство школы </a:t>
            </a:r>
            <a:r>
              <a:rPr lang="ru-RU" sz="2400" b="1" dirty="0" err="1">
                <a:solidFill>
                  <a:schemeClr val="accent1"/>
                </a:solidFill>
              </a:rPr>
              <a:t>д.Сухое</a:t>
            </a:r>
            <a:endParaRPr lang="ru-RU" sz="2400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/>
                </a:solidFill>
              </a:rPr>
              <a:t>Строительство очистных сооружений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ОСШ №3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/>
                </a:solidFill>
              </a:rPr>
              <a:t>Строительство очистных сооружений </a:t>
            </a: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ru-RU" sz="2400" b="1" dirty="0">
                <a:solidFill>
                  <a:schemeClr val="accent1"/>
                </a:solidFill>
              </a:rPr>
              <a:t>ШУМСКАЯ СОШ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  <a:endParaRPr lang="ru-RU" sz="2400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accent1"/>
                </a:solidFill>
              </a:rPr>
              <a:t>Установка лыжной базы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3F8BF-E541-E0B3-E58C-FCB28BF5A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3529059"/>
            <a:ext cx="3070514" cy="212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88AAF-825B-B9E0-FE2A-25E88AA62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46" y="3928368"/>
            <a:ext cx="2807751" cy="210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8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0"/>
            <a:ext cx="12192000" cy="1692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09" y="215225"/>
            <a:ext cx="9432431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ИСПОЛНЕНИЕ АДРЕСНОЙ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ИНВЕСТИЦИОННОЙ ПРОГРАММЫ В 2023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01408" y="2059140"/>
            <a:ext cx="2292834" cy="11460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3E453-C3DB-9210-AFB3-1F3252A2C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907698"/>
            <a:ext cx="3760409" cy="208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C915C2-B085-64F3-FA6F-CE394E361EA4}"/>
              </a:ext>
            </a:extLst>
          </p:cNvPr>
          <p:cNvSpPr txBox="1"/>
          <p:nvPr/>
        </p:nvSpPr>
        <p:spPr>
          <a:xfrm>
            <a:off x="1596000" y="3990858"/>
            <a:ext cx="1965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Строительство ООШ на 100 мест в дер. Сухое Кировского р-на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2B03B7-5E0E-8971-5535-3F009930A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0" y="1907698"/>
            <a:ext cx="3569060" cy="217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9D8CC-7D2E-DBBE-2BE9-2CF82DC56CE9}"/>
              </a:ext>
            </a:extLst>
          </p:cNvPr>
          <p:cNvSpPr txBox="1"/>
          <p:nvPr/>
        </p:nvSpPr>
        <p:spPr>
          <a:xfrm>
            <a:off x="8322051" y="4186657"/>
            <a:ext cx="227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Выкуп школы и д/с  РЖД п. Мга Кировского р-на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F39408-2241-9807-B6DA-C548E5CA4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00" y="4087558"/>
            <a:ext cx="3315940" cy="227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58C79-B225-5A43-129B-1853A0B499D6}"/>
              </a:ext>
            </a:extLst>
          </p:cNvPr>
          <p:cNvSpPr txBox="1"/>
          <p:nvPr/>
        </p:nvSpPr>
        <p:spPr>
          <a:xfrm>
            <a:off x="5274553" y="3133669"/>
            <a:ext cx="196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Установка лыжной базы г. Кировск</a:t>
            </a:r>
          </a:p>
        </p:txBody>
      </p:sp>
    </p:spTree>
    <p:extLst>
      <p:ext uri="{BB962C8B-B14F-4D97-AF65-F5344CB8AC3E}">
        <p14:creationId xmlns:p14="http://schemas.microsoft.com/office/powerpoint/2010/main" val="29889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-58713" y="-13142"/>
            <a:ext cx="12192000" cy="1260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656609984"/>
              </p:ext>
            </p:extLst>
          </p:nvPr>
        </p:nvGraphicFramePr>
        <p:xfrm>
          <a:off x="1219575" y="2119886"/>
          <a:ext cx="6660000" cy="404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3" y="88913"/>
            <a:ext cx="9171978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КАПИТАЛЬНЫЙ И ТЕКУЩИЙ РЕМОНТ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9388615" y="3948833"/>
            <a:ext cx="2250000" cy="765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9388615" y="4720544"/>
            <a:ext cx="2250000" cy="1121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9382558" y="5708720"/>
            <a:ext cx="2250000" cy="13355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9665920" y="3974333"/>
            <a:ext cx="167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9545211" y="4823891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264 807,6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9543986" y="5304492"/>
            <a:ext cx="193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82,7 %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271155" y="1330448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рублей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9299764" y="1738849"/>
            <a:ext cx="2335897" cy="40179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9296662" y="1722062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↑↓Прирост к 2022</a:t>
            </a:r>
          </a:p>
        </p:txBody>
      </p:sp>
      <p:sp>
        <p:nvSpPr>
          <p:cNvPr id="27" name="TextBox 26"/>
          <p:cNvSpPr txBox="1"/>
          <p:nvPr/>
        </p:nvSpPr>
        <p:spPr>
          <a:xfrm rot="20796397">
            <a:off x="1326395" y="3496351"/>
            <a:ext cx="434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Финансовая помощь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1984" y="5104437"/>
            <a:ext cx="167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118 667,5</a:t>
            </a:r>
            <a:br>
              <a:rPr lang="ru-RU" sz="2000" b="1">
                <a:solidFill>
                  <a:schemeClr val="accent1"/>
                </a:solidFill>
              </a:rPr>
            </a:br>
            <a:r>
              <a:rPr lang="ru-RU" sz="1600" i="1">
                <a:solidFill>
                  <a:schemeClr val="accent1"/>
                </a:solidFill>
              </a:rPr>
              <a:t>92,4 </a:t>
            </a:r>
            <a:r>
              <a:rPr lang="ru-RU" sz="1600" i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10176" y="1521321"/>
            <a:ext cx="153939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77 865,7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1600" i="1" dirty="0">
                <a:solidFill>
                  <a:schemeClr val="accent1"/>
                </a:solidFill>
              </a:rPr>
              <a:t>85,8 %</a:t>
            </a:r>
          </a:p>
        </p:txBody>
      </p:sp>
      <p:sp>
        <p:nvSpPr>
          <p:cNvPr id="45" name="TextBox 44"/>
          <p:cNvSpPr txBox="1"/>
          <p:nvPr/>
        </p:nvSpPr>
        <p:spPr>
          <a:xfrm rot="21001602">
            <a:off x="5593455" y="2577197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Прочее</a:t>
            </a:r>
          </a:p>
        </p:txBody>
      </p:sp>
      <p:pic>
        <p:nvPicPr>
          <p:cNvPr id="47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6471" y="2856382"/>
            <a:ext cx="2534213" cy="15161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45996">
            <a:off x="1326744" y="3395563"/>
            <a:ext cx="3060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Сбалансированность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7458" y="3734220"/>
            <a:ext cx="509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Спорт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1137" y="2381346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Дороги</a:t>
            </a:r>
          </a:p>
        </p:txBody>
      </p:sp>
      <p:sp>
        <p:nvSpPr>
          <p:cNvPr id="25" name="TextBox 24"/>
          <p:cNvSpPr txBox="1"/>
          <p:nvPr/>
        </p:nvSpPr>
        <p:spPr>
          <a:xfrm rot="1259189">
            <a:off x="1594679" y="453728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Образование</a:t>
            </a:r>
          </a:p>
        </p:txBody>
      </p:sp>
      <p:pic>
        <p:nvPicPr>
          <p:cNvPr id="5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14180" y="4551143"/>
            <a:ext cx="1678180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52 062,3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62,2 %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13815" y="2397993"/>
            <a:ext cx="167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16 212,1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1600" dirty="0">
                <a:solidFill>
                  <a:schemeClr val="accent1"/>
                </a:solidFill>
              </a:rPr>
              <a:t>93,8 %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5529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0"/>
            <a:ext cx="12192000" cy="1260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598257064"/>
              </p:ext>
            </p:extLst>
          </p:nvPr>
        </p:nvGraphicFramePr>
        <p:xfrm>
          <a:off x="1219575" y="2119886"/>
          <a:ext cx="6660000" cy="404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3" y="88913"/>
            <a:ext cx="9306978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МЕЖБЮДЖЕТНЫЕ ТРАНСФЕРТЫ - 2023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9388615" y="3948833"/>
            <a:ext cx="2250000" cy="765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9388615" y="4720544"/>
            <a:ext cx="2250000" cy="1121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9382558" y="5708720"/>
            <a:ext cx="2250000" cy="13355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9665920" y="3974333"/>
            <a:ext cx="1673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9545211" y="4823891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276 670,6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9543986" y="5304492"/>
            <a:ext cx="193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144,8 %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271155" y="1330448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рублей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9299764" y="1738849"/>
            <a:ext cx="2335897" cy="40179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9296662" y="1722062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↑↓Прирост к 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7175" y="584227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39 350,5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1387" y="544351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26 419,1</a:t>
            </a:r>
          </a:p>
        </p:txBody>
      </p:sp>
      <p:sp>
        <p:nvSpPr>
          <p:cNvPr id="27" name="TextBox 26"/>
          <p:cNvSpPr txBox="1"/>
          <p:nvPr/>
        </p:nvSpPr>
        <p:spPr>
          <a:xfrm rot="20796397">
            <a:off x="1326395" y="3496351"/>
            <a:ext cx="434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Финансовая помощь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84530" y="4618798"/>
            <a:ext cx="1795023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10 998,6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более 300%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501" y="3594890"/>
            <a:ext cx="1587128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20 321,9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55,8%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40" y="2734339"/>
            <a:ext cx="167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14 480,8 </a:t>
            </a:r>
            <a:r>
              <a:rPr lang="ru-RU" sz="1600" i="1" dirty="0">
                <a:solidFill>
                  <a:schemeClr val="accent1"/>
                </a:solidFill>
              </a:rPr>
              <a:t>154,7%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601" y="2102449"/>
            <a:ext cx="131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4 941,3 </a:t>
            </a:r>
            <a:r>
              <a:rPr lang="ru-RU" sz="1600" i="1" dirty="0">
                <a:solidFill>
                  <a:schemeClr val="accent1"/>
                </a:solidFill>
              </a:rPr>
              <a:t>97%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74891" y="294971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4"/>
                </a:solidFill>
              </a:rPr>
              <a:t>Дотации</a:t>
            </a:r>
          </a:p>
        </p:txBody>
      </p:sp>
      <p:pic>
        <p:nvPicPr>
          <p:cNvPr id="47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6471" y="2856382"/>
            <a:ext cx="2534213" cy="15161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45996">
            <a:off x="1326744" y="3395563"/>
            <a:ext cx="3060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Сбалансированность</a:t>
            </a:r>
          </a:p>
        </p:txBody>
      </p:sp>
      <p:sp>
        <p:nvSpPr>
          <p:cNvPr id="35" name="TextBox 34"/>
          <p:cNvSpPr txBox="1"/>
          <p:nvPr/>
        </p:nvSpPr>
        <p:spPr>
          <a:xfrm rot="442668">
            <a:off x="1628674" y="3187643"/>
            <a:ext cx="509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48 - ОЗ</a:t>
            </a:r>
          </a:p>
        </p:txBody>
      </p:sp>
      <p:sp>
        <p:nvSpPr>
          <p:cNvPr id="41" name="TextBox 40"/>
          <p:cNvSpPr txBox="1"/>
          <p:nvPr/>
        </p:nvSpPr>
        <p:spPr>
          <a:xfrm rot="1021516">
            <a:off x="1858253" y="3318003"/>
            <a:ext cx="509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Дороги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7908" y="4579724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4"/>
                </a:solidFill>
              </a:rPr>
              <a:t>ИМТ за счёт РФ</a:t>
            </a:r>
          </a:p>
        </p:txBody>
      </p:sp>
      <p:sp>
        <p:nvSpPr>
          <p:cNvPr id="25" name="TextBox 24"/>
          <p:cNvSpPr txBox="1"/>
          <p:nvPr/>
        </p:nvSpPr>
        <p:spPr>
          <a:xfrm rot="1259189">
            <a:off x="1699632" y="485791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4"/>
                </a:solidFill>
              </a:rPr>
              <a:t>ИМТ указы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74655" y="3701425"/>
            <a:ext cx="135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160 158,4 </a:t>
            </a:r>
            <a:r>
              <a:rPr lang="ru-RU" sz="1600" i="1" dirty="0">
                <a:solidFill>
                  <a:schemeClr val="accent1"/>
                </a:solidFill>
              </a:rPr>
              <a:t>112,3%</a:t>
            </a:r>
          </a:p>
        </p:txBody>
      </p:sp>
      <p:pic>
        <p:nvPicPr>
          <p:cNvPr id="51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633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0"/>
            <a:ext cx="12192000" cy="1260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1236000" y="1764000"/>
          <a:ext cx="6660000" cy="404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3" y="88913"/>
            <a:ext cx="9306978" cy="1325563"/>
          </a:xfrm>
        </p:spPr>
        <p:txBody>
          <a:bodyPr/>
          <a:lstStyle/>
          <a:p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7908" y="4579724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6D6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ИМТ за счёт РФ</a:t>
            </a:r>
          </a:p>
        </p:txBody>
      </p:sp>
      <p:sp>
        <p:nvSpPr>
          <p:cNvPr id="25" name="TextBox 24"/>
          <p:cNvSpPr txBox="1"/>
          <p:nvPr/>
        </p:nvSpPr>
        <p:spPr>
          <a:xfrm rot="1259189">
            <a:off x="1699632" y="485791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D6D6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ИМТ указы</a:t>
            </a:r>
          </a:p>
        </p:txBody>
      </p:sp>
      <p:pic>
        <p:nvPicPr>
          <p:cNvPr id="5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93CC5-9A3D-90F5-1CD8-9C2C18B0616F}"/>
              </a:ext>
            </a:extLst>
          </p:cNvPr>
          <p:cNvSpPr txBox="1"/>
          <p:nvPr/>
        </p:nvSpPr>
        <p:spPr>
          <a:xfrm>
            <a:off x="426000" y="2119886"/>
            <a:ext cx="103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Официальный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сайт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Кировского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муниципального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района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Ленинградской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области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–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Sans Serif"/>
              </a:rPr>
              <a:t> </a:t>
            </a:r>
            <a:r>
              <a:rPr kumimoji="0" lang="ru-RU" sz="1800" b="0" i="1" u="heavy" strike="noStrike" kern="1200" cap="none" spc="-10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 panose="020F0502020204030204"/>
                <a:ea typeface="+mn-ea"/>
                <a:cs typeface="Arial"/>
                <a:hlinkClick r:id="rId4"/>
              </a:rPr>
              <a:t>https://kirovsk-reg.ru/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59074-CCF6-A549-18FC-6496A9E19F38}"/>
              </a:ext>
            </a:extLst>
          </p:cNvPr>
          <p:cNvSpPr txBox="1"/>
          <p:nvPr/>
        </p:nvSpPr>
        <p:spPr>
          <a:xfrm>
            <a:off x="426000" y="2479015"/>
            <a:ext cx="11340000" cy="416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Комитет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финансов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Кировского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муниципального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района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Ленинградской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1" u="heavy" strike="noStrike" kern="1200" cap="none" spc="-1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5"/>
              </a:rPr>
              <a:t>https://kirovsk-reg.ru/komfin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«Открытый</a:t>
            </a:r>
            <a:r>
              <a:rPr kumimoji="0" lang="ru-RU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бюджет»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Ленинградской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1" u="heavy" strike="noStrike" kern="1200" cap="none" spc="-1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</a:rPr>
              <a:t>budget.lenobl.ru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комитета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государственного</a:t>
            </a:r>
            <a:r>
              <a:rPr kumimoji="0" lang="ru-RU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финансового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контроля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Ленинградской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  <a:r>
              <a:rPr kumimoji="0" lang="ru-RU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1" u="heavy" strike="noStrike" kern="1200" cap="none" spc="-1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6"/>
              </a:rPr>
              <a:t>gfc.lenobl.ru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контрольно-счетной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палаты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Ленинградской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1" u="heavy" strike="noStrike" kern="1200" cap="none" spc="-1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7"/>
              </a:rPr>
              <a:t>www.ksplo.ru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Министерства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финансов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Российской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Федерации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1" u="heavy" strike="noStrike" kern="1200" cap="none" spc="-1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</a:rPr>
              <a:t>minfin.ru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889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всем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интересующим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Вас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вопросам,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так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вопросам</a:t>
            </a:r>
            <a:r>
              <a:rPr kumimoji="0" lang="ru-RU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взаимодействия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сфере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открытости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прозрачности</a:t>
            </a:r>
          </a:p>
          <a:p>
            <a:pPr marL="32448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бюджетн</a:t>
            </a:r>
            <a:r>
              <a:rPr kumimoji="0" lang="ru-RU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ы</a:t>
            </a:r>
            <a:r>
              <a:rPr kumimoji="0" lang="ru-RU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</a:t>
            </a:r>
            <a:r>
              <a:rPr kumimoji="0" lang="ru-RU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ы</a:t>
            </a:r>
            <a:r>
              <a:rPr kumimoji="0" lang="ru-RU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х,</a:t>
            </a:r>
          </a:p>
          <a:p>
            <a:pPr marL="512445" marR="17716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отзывов</a:t>
            </a:r>
            <a:r>
              <a:rPr kumimoji="0" lang="ru-RU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предложений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можете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обратиться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Комитет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финансов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Кировского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муниципального</a:t>
            </a:r>
            <a:r>
              <a:rPr kumimoji="0" lang="ru-RU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района </a:t>
            </a:r>
            <a:r>
              <a:rPr kumimoji="0" lang="ru-RU" sz="18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Ленинградской</a:t>
            </a:r>
          </a:p>
          <a:p>
            <a:pPr marL="4921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ru-RU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бласти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фону</a:t>
            </a:r>
          </a:p>
          <a:p>
            <a:pPr marL="49250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(8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ru-RU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417</a:t>
            </a:r>
          </a:p>
          <a:p>
            <a:pPr marL="12700" marR="2046605" lvl="0" indent="2470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Комитет</a:t>
            </a:r>
            <a:r>
              <a:rPr kumimoji="0" lang="ru-RU" sz="1800" b="1" i="0" u="none" strike="noStrike" kern="1200" cap="none" spc="-8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6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финансов</a:t>
            </a:r>
            <a:r>
              <a:rPr kumimoji="0" lang="ru-RU" sz="1800" b="1" i="0" u="none" strike="noStrike" kern="1200" cap="none" spc="-7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Кировского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6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муниципального</a:t>
            </a:r>
            <a:r>
              <a:rPr kumimoji="0" lang="ru-RU" sz="1800" b="1" i="0" u="none" strike="noStrike" kern="1200" cap="none" spc="-9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района</a:t>
            </a:r>
            <a:r>
              <a:rPr kumimoji="0" lang="ru-RU" sz="1800" b="1" i="0" u="none" strike="noStrike" kern="1200" cap="none" spc="-95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Ленинградской</a:t>
            </a: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области </a:t>
            </a:r>
            <a:r>
              <a:rPr kumimoji="0" lang="ru-RU" sz="1800" b="1" i="0" u="none" strike="noStrike" kern="1200" cap="none" spc="-370" normalizeH="0" baseline="0" noProof="0" dirty="0">
                <a:ln>
                  <a:noFill/>
                </a:ln>
                <a:solidFill>
                  <a:srgbClr val="005C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2700" marR="2046605" lvl="0" indent="2470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Адрес:</a:t>
            </a:r>
            <a:r>
              <a:rPr kumimoji="0" lang="ru-RU" sz="18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187342,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Ленинградская</a:t>
            </a:r>
            <a:r>
              <a:rPr kumimoji="0" lang="ru-RU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область,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</a:t>
            </a:r>
            <a:r>
              <a:rPr kumimoji="0" lang="ru-RU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Кировск,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ул.</a:t>
            </a:r>
            <a:r>
              <a:rPr kumimoji="0" lang="ru-RU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Новая,</a:t>
            </a:r>
            <a:r>
              <a:rPr kumimoji="0" lang="ru-RU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д.</a:t>
            </a:r>
            <a:r>
              <a:rPr kumimoji="0" lang="ru-RU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12700" marR="0" lvl="0" indent="0" algn="l" defTabSz="914400" rtl="0" eaLnBrk="1" fontAlgn="auto" latinLnBrk="0" hangingPunct="1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Т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лефон:</a:t>
            </a:r>
            <a:r>
              <a:rPr kumimoji="0" lang="ru-RU" sz="1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(8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ru-RU" sz="18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8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417</a:t>
            </a:r>
          </a:p>
          <a:p>
            <a:pPr marL="12700" marR="0" lvl="0" indent="0" algn="l" defTabSz="914400" rtl="0" eaLnBrk="1" fontAlgn="auto" latinLnBrk="0" hangingPunct="1">
              <a:lnSpc>
                <a:spcPts val="16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Е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800" b="1" i="0" u="none" strike="noStrike" kern="1200" cap="none" spc="-2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ru-RU" sz="18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ru-RU" sz="1800" b="1" i="0" u="none" strike="noStrike" kern="1200" cap="none" spc="-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ru-RU" sz="1800" b="1" i="0" u="none" strike="noStrike" kern="1200" cap="none" spc="-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ru-RU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ru-RU" sz="18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komfi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n</a:t>
            </a:r>
            <a:r>
              <a:rPr kumimoji="0" lang="ru-RU" sz="18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@k</a:t>
            </a:r>
            <a:r>
              <a:rPr kumimoji="0" lang="ru-RU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i</a:t>
            </a:r>
            <a:r>
              <a:rPr kumimoji="0" lang="ru-RU" sz="18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rovs</a:t>
            </a:r>
            <a:r>
              <a:rPr kumimoji="0" lang="ru-RU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k</a:t>
            </a:r>
            <a:r>
              <a:rPr kumimoji="0" lang="ru-RU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-</a:t>
            </a:r>
            <a:r>
              <a:rPr kumimoji="0" lang="ru-RU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re</a:t>
            </a:r>
            <a:r>
              <a:rPr kumimoji="0" lang="ru-RU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g</a:t>
            </a:r>
            <a:r>
              <a:rPr kumimoji="0" lang="ru-RU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.r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804" y="1041400"/>
            <a:ext cx="6669000" cy="2387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СПАСИБО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ЗА ВНИМАНИЕ!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04" y="4488750"/>
            <a:ext cx="7180221" cy="2115000"/>
          </a:xfrm>
          <a:prstGeom prst="rect">
            <a:avLst/>
          </a:prstGeom>
        </p:spPr>
      </p:pic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000" y="189000"/>
            <a:ext cx="4181084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-1" y="0"/>
            <a:ext cx="12192000" cy="1305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715"/>
            <a:ext cx="6067801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ГЛОССАРИЙ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41605-339E-4210-9FCA-20A98B9F5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00" y="1629000"/>
            <a:ext cx="10444163" cy="4049712"/>
          </a:xfrm>
        </p:spPr>
        <p:txBody>
          <a:bodyPr>
            <a:noAutofit/>
          </a:bodyPr>
          <a:lstStyle/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600" b="1" dirty="0"/>
              <a:t>Бюджет</a:t>
            </a:r>
            <a:r>
              <a:rPr lang="ru-RU" sz="1600" dirty="0"/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600" b="1" dirty="0"/>
              <a:t>Бюджет для граждан </a:t>
            </a:r>
            <a:r>
              <a:rPr lang="ru-RU" sz="1600" dirty="0"/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600" b="1" dirty="0"/>
              <a:t>Доходы бюджета </a:t>
            </a:r>
            <a:r>
              <a:rPr lang="ru-RU" sz="1600" dirty="0"/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600" b="1" dirty="0"/>
              <a:t>Расходы бюджета </a:t>
            </a:r>
            <a:r>
              <a:rPr lang="ru-RU" sz="1600" dirty="0"/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600" b="1" dirty="0"/>
              <a:t>Дефицит бюджета </a:t>
            </a:r>
            <a:r>
              <a:rPr lang="ru-RU" sz="1600" dirty="0"/>
              <a:t>– превышение расходов бюджета над его доходами.</a:t>
            </a:r>
          </a:p>
          <a:p>
            <a:pPr marR="5080">
              <a:lnSpc>
                <a:spcPct val="120000"/>
              </a:lnSpc>
              <a:spcBef>
                <a:spcPts val="60"/>
              </a:spcBef>
            </a:pPr>
            <a:r>
              <a:rPr lang="ru-RU" sz="1600" b="1" dirty="0"/>
              <a:t>Профицит бюджета </a:t>
            </a:r>
            <a:r>
              <a:rPr lang="ru-RU" sz="1600" dirty="0"/>
              <a:t>– превышение доходов бюджета над его расходами.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600" b="1" dirty="0"/>
              <a:t>Межбюджетные трансферты </a:t>
            </a:r>
            <a:r>
              <a:rPr lang="ru-RU" sz="1600" dirty="0"/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</a:p>
          <a:p>
            <a:pPr marL="12700" marR="301625">
              <a:lnSpc>
                <a:spcPct val="120000"/>
              </a:lnSpc>
              <a:spcBef>
                <a:spcPts val="5"/>
              </a:spcBef>
            </a:pPr>
            <a:r>
              <a:rPr lang="ru-RU" sz="1600" b="1" dirty="0"/>
              <a:t>Бюджетные ассигнования </a:t>
            </a:r>
            <a:r>
              <a:rPr lang="ru-RU" sz="1600" dirty="0"/>
              <a:t>– предельные объёмы денежных средств, предусмотренных в  соответствующем финансовом году для исполнения бюджетных обязательств.</a:t>
            </a: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0"/>
            <a:ext cx="12180774" cy="119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15" y="-49634"/>
            <a:ext cx="9992306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ОСНОВНЫЕ ПАРАМЕТРЫ РАЙОННОГО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БЮДЖЕТА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13166" y="1557503"/>
            <a:ext cx="2517211" cy="7596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Исполнение за 2023 год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644781" y="1064460"/>
            <a:ext cx="1236461" cy="5107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Доходы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8911665" y="1064459"/>
            <a:ext cx="1357262" cy="5107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Расходы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1834890"/>
              </p:ext>
            </p:extLst>
          </p:nvPr>
        </p:nvGraphicFramePr>
        <p:xfrm>
          <a:off x="4351560" y="1455966"/>
          <a:ext cx="3822901" cy="22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753801838"/>
              </p:ext>
            </p:extLst>
          </p:nvPr>
        </p:nvGraphicFramePr>
        <p:xfrm>
          <a:off x="7715988" y="1459293"/>
          <a:ext cx="3822901" cy="22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1097099">
            <a:off x="5185618" y="1627046"/>
            <a:ext cx="1692871" cy="1884729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/>
                </a:solidFill>
              </a:rPr>
              <a:t>Безвозмездные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0019886">
            <a:off x="8545766" y="1649134"/>
            <a:ext cx="1692871" cy="1884729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/>
                </a:solidFill>
              </a:rPr>
              <a:t>Местный бюджет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9526719">
            <a:off x="5862501" y="1422481"/>
            <a:ext cx="1401116" cy="1895701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/>
                </a:solidFill>
              </a:rPr>
              <a:t>Налоговые и не налоговые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197176">
            <a:off x="8977082" y="1700913"/>
            <a:ext cx="1692871" cy="1884729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/>
                </a:solidFill>
              </a:rPr>
              <a:t>Областной бюджет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6200000">
            <a:off x="8835551" y="1320037"/>
            <a:ext cx="1591685" cy="1974209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/>
                </a:solidFill>
              </a:rPr>
              <a:t>Федеральный бюджет (1,6%)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37007"/>
              </p:ext>
            </p:extLst>
          </p:nvPr>
        </p:nvGraphicFramePr>
        <p:xfrm>
          <a:off x="156000" y="3569979"/>
          <a:ext cx="11346965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5000">
                  <a:extLst>
                    <a:ext uri="{9D8B030D-6E8A-4147-A177-3AD203B41FA5}">
                      <a16:colId xmlns:a16="http://schemas.microsoft.com/office/drawing/2014/main" val="243446351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24628675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8202967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87868515"/>
                    </a:ext>
                  </a:extLst>
                </a:gridCol>
                <a:gridCol w="1851965">
                  <a:extLst>
                    <a:ext uri="{9D8B030D-6E8A-4147-A177-3AD203B41FA5}">
                      <a16:colId xmlns:a16="http://schemas.microsoft.com/office/drawing/2014/main" val="795371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 НА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ИСПОЛНЕННО ЗА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ТЕМП РОСТА,</a:t>
                      </a:r>
                      <a:br>
                        <a:rPr lang="ru-RU" dirty="0"/>
                      </a:br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9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4 383 108,7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4 332 398,8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1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1 263 967,4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1 254 467,4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3 119 141,3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3 077 931,4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9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4 397 595,9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4 195 586,4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- 14 487,2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136 812,4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95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</a:t>
                      </a:r>
                      <a:r>
                        <a:rPr lang="ru-RU" dirty="0"/>
                        <a:t>дефицита</a:t>
                      </a:r>
                      <a:r>
                        <a:rPr lang="ru-RU" baseline="0" dirty="0"/>
                        <a:t> от налоговых и неналоговых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90479"/>
                  </a:ext>
                </a:extLst>
              </a:tr>
            </a:tbl>
          </a:graphicData>
        </a:graphic>
      </p:graphicFrame>
      <p:sp>
        <p:nvSpPr>
          <p:cNvPr id="5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618498" y="1121440"/>
            <a:ext cx="1562276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7484" y="1779438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28,9%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90726" y="3012496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71,1%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66704" y="1786363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40%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61639" y="3093036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58,4%</a:t>
            </a:r>
          </a:p>
        </p:txBody>
      </p:sp>
      <p:pic>
        <p:nvPicPr>
          <p:cNvPr id="2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58714" y="-167"/>
            <a:ext cx="1609713" cy="119251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45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577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37" y="2"/>
            <a:ext cx="9568863" cy="15595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ОСНОВНЫЕ ПАРАМЕТРЫ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КОНСОЛИДИРОВАННОГО БЮДЖЕТА КМР ЛО - 2023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326000" y="2099744"/>
            <a:ext cx="4118635" cy="10802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Исполнение за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 2023 год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011000" y="1577097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56729"/>
              </p:ext>
            </p:extLst>
          </p:nvPr>
        </p:nvGraphicFramePr>
        <p:xfrm>
          <a:off x="516000" y="3180042"/>
          <a:ext cx="11520000" cy="323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000">
                  <a:extLst>
                    <a:ext uri="{9D8B030D-6E8A-4147-A177-3AD203B41FA5}">
                      <a16:colId xmlns:a16="http://schemas.microsoft.com/office/drawing/2014/main" val="2434463511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2824628675"/>
                    </a:ext>
                  </a:extLst>
                </a:gridCol>
                <a:gridCol w="1935000">
                  <a:extLst>
                    <a:ext uri="{9D8B030D-6E8A-4147-A177-3AD203B41FA5}">
                      <a16:colId xmlns:a16="http://schemas.microsoft.com/office/drawing/2014/main" val="820296706"/>
                    </a:ext>
                  </a:extLst>
                </a:gridCol>
                <a:gridCol w="1845000">
                  <a:extLst>
                    <a:ext uri="{9D8B030D-6E8A-4147-A177-3AD203B41FA5}">
                      <a16:colId xmlns:a16="http://schemas.microsoft.com/office/drawing/2014/main" val="108786851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795371760"/>
                    </a:ext>
                  </a:extLst>
                </a:gridCol>
              </a:tblGrid>
              <a:tr h="53635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 НА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ИСПОЛНЕННО ЗА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ТЕМП РОСТА,</a:t>
                      </a:r>
                      <a:br>
                        <a:rPr lang="ru-RU" dirty="0"/>
                      </a:br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97633"/>
                  </a:ext>
                </a:extLst>
              </a:tr>
              <a:tr h="3064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6 391 829,5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6 276 856,0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19450"/>
                  </a:ext>
                </a:extLst>
              </a:tr>
              <a:tr h="3064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2 282 437,6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2 261 485,4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6402"/>
                  </a:ext>
                </a:extLst>
              </a:tr>
              <a:tr h="3064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4 109 391,9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4 015</a:t>
                      </a:r>
                      <a:r>
                        <a:rPr lang="ru-RU" baseline="0" dirty="0"/>
                        <a:t> 370,6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98308"/>
                  </a:ext>
                </a:extLst>
              </a:tr>
              <a:tr h="3064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6 411 834,4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6 049 198,0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3962"/>
                  </a:ext>
                </a:extLst>
              </a:tr>
              <a:tr h="3064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-19 880,3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227 658,0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950827"/>
                  </a:ext>
                </a:extLst>
              </a:tr>
              <a:tr h="76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</a:t>
                      </a:r>
                      <a:r>
                        <a:rPr lang="ru-RU" dirty="0"/>
                        <a:t>дефицита</a:t>
                      </a:r>
                      <a:r>
                        <a:rPr lang="ru-RU" baseline="0" dirty="0"/>
                        <a:t> от налоговых и неналоговых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93137"/>
                  </a:ext>
                </a:extLst>
              </a:tr>
            </a:tbl>
          </a:graphicData>
        </a:graphic>
      </p:graphicFrame>
      <p:pic>
        <p:nvPicPr>
          <p:cNvPr id="8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25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5938"/>
            <a:ext cx="12192000" cy="1381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2182127" y="1450059"/>
            <a:ext cx="6752677" cy="17038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63" y="99775"/>
            <a:ext cx="9391637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ИСПОЛНЕНИЕ УКАЗОВ ПРЕЗИДЕНТА В 2023</a:t>
            </a:r>
            <a:br>
              <a:rPr lang="ru-RU" dirty="0"/>
            </a:br>
            <a:r>
              <a:rPr lang="ru-RU" dirty="0">
                <a:solidFill>
                  <a:schemeClr val="accent3"/>
                </a:solidFill>
              </a:rPr>
              <a:t>- ЗАРАБОТНАЯ ПЛАТА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1228526" y="5900014"/>
            <a:ext cx="3606002" cy="74041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1229511" y="5036886"/>
            <a:ext cx="5702153" cy="7404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53CCA7F-518A-4905-9462-40C1C1D8B904}"/>
              </a:ext>
            </a:extLst>
          </p:cNvPr>
          <p:cNvSpPr/>
          <p:nvPr/>
        </p:nvSpPr>
        <p:spPr>
          <a:xfrm>
            <a:off x="1228526" y="4173826"/>
            <a:ext cx="4329611" cy="7404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228856" y="3310766"/>
            <a:ext cx="4642144" cy="7404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324528" y="4201808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</a:rPr>
              <a:t>65 519,9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324528" y="3338302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</a:rPr>
              <a:t>68 935,7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E0A16A9-138B-45FC-80A2-76C1B73C2294}"/>
              </a:ext>
            </a:extLst>
          </p:cNvPr>
          <p:cNvSpPr/>
          <p:nvPr/>
        </p:nvSpPr>
        <p:spPr>
          <a:xfrm>
            <a:off x="471294" y="3444808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A0421E0-93B2-4F81-9128-BA728844BD48}"/>
              </a:ext>
            </a:extLst>
          </p:cNvPr>
          <p:cNvSpPr/>
          <p:nvPr/>
        </p:nvSpPr>
        <p:spPr>
          <a:xfrm>
            <a:off x="467113" y="4311958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0F5B768-F24E-48F9-BF47-91F79A8A22E5}"/>
              </a:ext>
            </a:extLst>
          </p:cNvPr>
          <p:cNvSpPr/>
          <p:nvPr/>
        </p:nvSpPr>
        <p:spPr>
          <a:xfrm>
            <a:off x="469528" y="5179108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471294" y="6046258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316000" y="1538702"/>
            <a:ext cx="4927413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Среднемесячный доход от трудовой деятельности ЛО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6931664" y="3411215"/>
            <a:ext cx="3791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2700">
              <a:lnSpc>
                <a:spcPct val="100000"/>
              </a:lnSpc>
            </a:pPr>
            <a:r>
              <a:rPr lang="ru-RU" sz="1600" dirty="0">
                <a:solidFill>
                  <a:schemeClr val="tx2"/>
                </a:solidFill>
              </a:rPr>
              <a:t>дополнительного образования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6947485" y="4401476"/>
            <a:ext cx="3791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2"/>
                </a:solidFill>
              </a:rPr>
              <a:t>Педагогические работники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6934426" y="5139503"/>
            <a:ext cx="3791762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dirty="0">
                <a:solidFill>
                  <a:schemeClr val="tx2"/>
                </a:solidFill>
              </a:rPr>
              <a:t>Педагогические работники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2"/>
                </a:solidFill>
              </a:rPr>
              <a:t>учреждений  дошкольного образования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5001D4B-7744-4E9E-BC5B-5A740F69572F}"/>
              </a:ext>
            </a:extLst>
          </p:cNvPr>
          <p:cNvSpPr/>
          <p:nvPr/>
        </p:nvSpPr>
        <p:spPr>
          <a:xfrm>
            <a:off x="6931664" y="6136575"/>
            <a:ext cx="3791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2"/>
                </a:solidFill>
              </a:rPr>
              <a:t>Работники учреждений  культуры</a:t>
            </a:r>
          </a:p>
        </p:txBody>
      </p:sp>
      <p:sp>
        <p:nvSpPr>
          <p:cNvPr id="4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6718019" y="1667190"/>
            <a:ext cx="2319267" cy="6544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2"/>
                </a:solidFill>
              </a:rPr>
              <a:t>77 065,2</a:t>
            </a:r>
            <a:endParaRPr lang="en-US" sz="4400" b="1" dirty="0">
              <a:solidFill>
                <a:schemeClr val="bg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" y="4357360"/>
            <a:ext cx="365161" cy="365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8" y="5193981"/>
            <a:ext cx="426219" cy="426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" y="3492921"/>
            <a:ext cx="376100" cy="37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5" y="6060875"/>
            <a:ext cx="441349" cy="44134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324528" y="5083959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</a:rPr>
              <a:t>75 878,4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324528" y="5947053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</a:rPr>
              <a:t>50 698,0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787071" y="3485577"/>
            <a:ext cx="436048" cy="4360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3901907" y="343063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112,8%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5770177" y="4382508"/>
            <a:ext cx="436048" cy="43604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3846001" y="4306259"/>
            <a:ext cx="12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107,3%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978118" y="5225647"/>
            <a:ext cx="436048" cy="4360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4074042" y="517644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109,0%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335108" y="6103929"/>
            <a:ext cx="436048" cy="43604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3418601" y="6034524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108,5%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5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011000" y="1450060"/>
            <a:ext cx="1401386" cy="5170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рублей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2316000" y="2400041"/>
            <a:ext cx="4927413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Среднемесячный доход от трудовой деятельности КМР ЛО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6718019" y="2499474"/>
            <a:ext cx="2540733" cy="6544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2"/>
                </a:solidFill>
              </a:rPr>
              <a:t>75 531,1</a:t>
            </a:r>
            <a:endParaRPr lang="en-US" sz="4400" b="1" dirty="0">
              <a:solidFill>
                <a:schemeClr val="bg2"/>
              </a:solidFill>
            </a:endParaRPr>
          </a:p>
        </p:txBody>
      </p:sp>
      <p:pic>
        <p:nvPicPr>
          <p:cNvPr id="56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776">
            <a:off x="4947218" y="4333650"/>
            <a:ext cx="436048" cy="436048"/>
          </a:xfrm>
          <a:prstGeom prst="rect">
            <a:avLst/>
          </a:prstGeom>
        </p:spPr>
      </p:pic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9471000" y="1949549"/>
            <a:ext cx="2335897" cy="40179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9467898" y="1932762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↑↓Прирост к 2022</a:t>
            </a:r>
          </a:p>
        </p:txBody>
      </p:sp>
    </p:spTree>
    <p:extLst>
      <p:ext uri="{BB962C8B-B14F-4D97-AF65-F5344CB8AC3E}">
        <p14:creationId xmlns:p14="http://schemas.microsoft.com/office/powerpoint/2010/main" val="960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2776125"/>
            <a:ext cx="6571100" cy="1035000"/>
          </a:xfrm>
        </p:spPr>
        <p:txBody>
          <a:bodyPr/>
          <a:lstStyle/>
          <a:p>
            <a:pPr algn="ctr"/>
            <a:r>
              <a:rPr lang="ru-RU" b="1" dirty="0"/>
              <a:t>ИСПОЛНЕНИЕ</a:t>
            </a:r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12084735-0FBD-40D7-8737-954EEEC2919D}"/>
              </a:ext>
            </a:extLst>
          </p:cNvPr>
          <p:cNvSpPr txBox="1">
            <a:spLocks/>
          </p:cNvSpPr>
          <p:nvPr/>
        </p:nvSpPr>
        <p:spPr>
          <a:xfrm>
            <a:off x="2271000" y="3294000"/>
            <a:ext cx="11341100" cy="10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ДОХОДНОЙ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8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 txBox="1">
            <a:spLocks/>
          </p:cNvSpPr>
          <p:nvPr/>
        </p:nvSpPr>
        <p:spPr>
          <a:xfrm>
            <a:off x="696000" y="409475"/>
            <a:ext cx="10278212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900" b="1" dirty="0"/>
              <a:t>СТРУКТУРА ПОСТУПЛЕНИЯ ДОХОДОВ В РАЙОННОГО БЮДЖЕТА - 2023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849178" y="2020337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8165352"/>
              </p:ext>
            </p:extLst>
          </p:nvPr>
        </p:nvGraphicFramePr>
        <p:xfrm>
          <a:off x="3396000" y="2485449"/>
          <a:ext cx="5355000" cy="35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1676918">
            <a:off x="4278280" y="2721889"/>
            <a:ext cx="1692871" cy="2573397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Безвозмездные (</a:t>
            </a:r>
            <a:r>
              <a:rPr lang="ru-RU" sz="1600" b="1" i="1" dirty="0">
                <a:solidFill>
                  <a:schemeClr val="accent1"/>
                </a:solidFill>
              </a:rPr>
              <a:t>112,2% </a:t>
            </a:r>
            <a:r>
              <a:rPr lang="ru-RU" sz="1600" b="1" dirty="0">
                <a:solidFill>
                  <a:schemeClr val="accent1"/>
                </a:solidFill>
              </a:rPr>
              <a:t>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1804875">
            <a:off x="4817906" y="3057986"/>
            <a:ext cx="1692871" cy="2212253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2"/>
                </a:solidFill>
              </a:rPr>
              <a:t>3 077 931,4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8850758">
            <a:off x="5485063" y="2862769"/>
            <a:ext cx="1692871" cy="2212253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2"/>
                </a:solidFill>
              </a:rPr>
              <a:t>1 033 117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9169978">
            <a:off x="5919184" y="2329377"/>
            <a:ext cx="1692871" cy="2573397"/>
          </a:xfrm>
          <a:prstGeom prst="rect">
            <a:avLst/>
          </a:prstGeom>
        </p:spPr>
        <p:txBody>
          <a:bodyPr>
            <a:prstTxWarp prst="textCircle">
              <a:avLst>
                <a:gd name="adj" fmla="val 11153594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</a:rPr>
              <a:t>Налоговые ( </a:t>
            </a:r>
            <a:r>
              <a:rPr lang="ru-RU" sz="1600" b="1" i="1" dirty="0">
                <a:solidFill>
                  <a:schemeClr val="accent1"/>
                </a:solidFill>
              </a:rPr>
              <a:t>108,8%</a:t>
            </a:r>
            <a:r>
              <a:rPr lang="ru-RU" sz="1600" b="1" dirty="0">
                <a:solidFill>
                  <a:schemeClr val="accent1"/>
                </a:solidFill>
              </a:rPr>
              <a:t> 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721831" y="4425435"/>
            <a:ext cx="386305" cy="2389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657168" y="4641730"/>
            <a:ext cx="1378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Неналоговые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221 350,4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i="1" dirty="0">
                <a:solidFill>
                  <a:schemeClr val="accent1"/>
                </a:solidFill>
              </a:rPr>
              <a:t>97,4%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592951900"/>
              </p:ext>
            </p:extLst>
          </p:nvPr>
        </p:nvGraphicFramePr>
        <p:xfrm>
          <a:off x="82338" y="3792888"/>
          <a:ext cx="378596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345209569"/>
              </p:ext>
            </p:extLst>
          </p:nvPr>
        </p:nvGraphicFramePr>
        <p:xfrm>
          <a:off x="8574523" y="3792888"/>
          <a:ext cx="378596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42193" y="2961669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Налоговые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9209424" y="2961492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Неналоговые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3268" y="4790416"/>
            <a:ext cx="1164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1 033 117,0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i="1" dirty="0">
                <a:solidFill>
                  <a:schemeClr val="accent1"/>
                </a:solidFill>
              </a:rPr>
              <a:t>108,8%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960793" y="4774800"/>
            <a:ext cx="1013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221 350,4</a:t>
            </a:r>
            <a:br>
              <a:rPr lang="ru-RU" sz="1600" b="1">
                <a:solidFill>
                  <a:schemeClr val="accent1"/>
                </a:solidFill>
              </a:rPr>
            </a:br>
            <a:r>
              <a:rPr lang="ru-RU" sz="1600" b="1">
                <a:solidFill>
                  <a:schemeClr val="accent1"/>
                </a:solidFill>
              </a:rPr>
              <a:t>97,4</a:t>
            </a:r>
            <a:r>
              <a:rPr lang="ru-RU" sz="16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50197" y="3833434"/>
            <a:ext cx="1646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4 332 398,8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110,5%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CAE7D754-7D65-49B0-A3EE-82146EF43286}"/>
              </a:ext>
            </a:extLst>
          </p:cNvPr>
          <p:cNvSpPr txBox="1">
            <a:spLocks/>
          </p:cNvSpPr>
          <p:nvPr/>
        </p:nvSpPr>
        <p:spPr>
          <a:xfrm>
            <a:off x="89158" y="1970284"/>
            <a:ext cx="3484749" cy="207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 algn="l"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8382291" y="2050372"/>
            <a:ext cx="2335897" cy="40179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8379189" y="203358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↑↓Прирост к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4129" y="5974634"/>
            <a:ext cx="196517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Госпошлина 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17 057,4</a:t>
            </a:r>
          </a:p>
          <a:p>
            <a:pPr marL="12700" algn="ctr">
              <a:spcBef>
                <a:spcPts val="125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 97,3%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6254" y="3715027"/>
            <a:ext cx="198076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Акцизы 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2 733,7</a:t>
            </a:r>
          </a:p>
          <a:p>
            <a:pPr marL="12700" algn="ctr">
              <a:spcBef>
                <a:spcPts val="125"/>
              </a:spcBef>
            </a:pP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i="1" dirty="0">
                <a:solidFill>
                  <a:schemeClr val="accent1"/>
                </a:solidFill>
              </a:rPr>
              <a:t>98,2%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31974" y="5698977"/>
            <a:ext cx="2243643" cy="116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Налоги на совокупный доход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531 841,9</a:t>
            </a:r>
          </a:p>
          <a:p>
            <a:pPr marL="12700" algn="ctr">
              <a:spcBef>
                <a:spcPts val="125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 105,</a:t>
            </a:r>
            <a:r>
              <a:rPr lang="en-US" sz="1600" i="1" dirty="0">
                <a:solidFill>
                  <a:schemeClr val="accent1"/>
                </a:solidFill>
              </a:rPr>
              <a:t>7</a:t>
            </a:r>
            <a:r>
              <a:rPr lang="ru-RU" sz="1600" i="1" dirty="0">
                <a:solidFill>
                  <a:schemeClr val="accent1"/>
                </a:solidFill>
              </a:rPr>
              <a:t>%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212169" y="4225932"/>
            <a:ext cx="1325946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НДФЛ</a:t>
            </a:r>
          </a:p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481 484,0 </a:t>
            </a:r>
            <a:r>
              <a:rPr lang="ru-RU" sz="1600" i="1" dirty="0">
                <a:solidFill>
                  <a:schemeClr val="accent1"/>
                </a:solidFill>
              </a:rPr>
              <a:t>113,0 %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08373" y="3357943"/>
            <a:ext cx="1980764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Доходы от использования имущества 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98 802,4</a:t>
            </a:r>
          </a:p>
          <a:p>
            <a:pPr marL="12700" algn="ctr">
              <a:spcBef>
                <a:spcPts val="125"/>
              </a:spcBef>
            </a:pP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i="1" dirty="0">
                <a:solidFill>
                  <a:schemeClr val="accent1"/>
                </a:solidFill>
              </a:rPr>
              <a:t>102,1%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612646" y="3301753"/>
            <a:ext cx="1980764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От оказания платных услуг компенсации затрат 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22 588,8 </a:t>
            </a:r>
          </a:p>
          <a:p>
            <a:pPr marL="12700" algn="ctr">
              <a:spcBef>
                <a:spcPts val="125"/>
              </a:spcBef>
            </a:pPr>
            <a:r>
              <a:rPr lang="ru-RU" sz="1400" i="1" dirty="0">
                <a:solidFill>
                  <a:schemeClr val="accent1"/>
                </a:solidFill>
              </a:rPr>
              <a:t>48,9%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101296" y="6037550"/>
            <a:ext cx="3090704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От продажи мат. и </a:t>
            </a:r>
            <a:r>
              <a:rPr lang="ru-RU" sz="1600" b="1" dirty="0" err="1">
                <a:solidFill>
                  <a:schemeClr val="accent1"/>
                </a:solidFill>
              </a:rPr>
              <a:t>немат</a:t>
            </a:r>
            <a:r>
              <a:rPr lang="ru-RU" sz="1600" b="1" dirty="0">
                <a:solidFill>
                  <a:schemeClr val="accent1"/>
                </a:solidFill>
              </a:rPr>
              <a:t>. активов 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94 104,9 </a:t>
            </a:r>
            <a:r>
              <a:rPr lang="ru-RU" sz="1600" i="1" dirty="0">
                <a:solidFill>
                  <a:schemeClr val="accent1"/>
                </a:solidFill>
              </a:rPr>
              <a:t>143,6%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90240" y="5764674"/>
            <a:ext cx="198076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Прочие</a:t>
            </a:r>
          </a:p>
          <a:p>
            <a:pPr marL="12700" algn="ctr">
              <a:spcBef>
                <a:spcPts val="125"/>
              </a:spcBef>
            </a:pPr>
            <a:r>
              <a:rPr lang="ru-RU" dirty="0">
                <a:solidFill>
                  <a:schemeClr val="accent1"/>
                </a:solidFill>
              </a:rPr>
              <a:t>5 854,3</a:t>
            </a:r>
          </a:p>
          <a:p>
            <a:pPr marL="12700" algn="ctr">
              <a:spcBef>
                <a:spcPts val="125"/>
              </a:spcBef>
            </a:pP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i="1" dirty="0">
                <a:solidFill>
                  <a:schemeClr val="accent1"/>
                </a:solidFill>
              </a:rPr>
              <a:t>31,2%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856000" y="4143349"/>
            <a:ext cx="135000" cy="11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31974" y="5986716"/>
            <a:ext cx="203922" cy="16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99879" y="5974634"/>
            <a:ext cx="336121" cy="62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6614" y="4999244"/>
            <a:ext cx="203922" cy="16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101296" y="4404555"/>
            <a:ext cx="203922" cy="16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1373363" y="4203149"/>
            <a:ext cx="101961" cy="397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1322382" y="5891075"/>
            <a:ext cx="203922" cy="167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9286663" y="5698977"/>
            <a:ext cx="166811" cy="134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0" y="1"/>
            <a:ext cx="12192000" cy="1783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6406"/>
            <a:ext cx="9397801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СТРУКТУРА БЕЗВОЗМЕЗДНЫХ ПОСТУПЛЕНИЙ ОТ ДРУГИХ БЮДЖЕТОВ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9376742" y="2643942"/>
            <a:ext cx="2250000" cy="76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9376742" y="3415653"/>
            <a:ext cx="2250000" cy="1121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9370685" y="4403829"/>
            <a:ext cx="2256057" cy="13355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9589927" y="2669442"/>
            <a:ext cx="1801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Всего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9533338" y="3519000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3 089 631,3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9532113" y="3999601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111,6 % </a:t>
            </a:r>
            <a:endParaRPr lang="en-US" sz="1400" dirty="0"/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622184110"/>
              </p:ext>
            </p:extLst>
          </p:nvPr>
        </p:nvGraphicFramePr>
        <p:xfrm>
          <a:off x="1108902" y="1949216"/>
          <a:ext cx="6660000" cy="404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0998" y="2578088"/>
            <a:ext cx="2534213" cy="1516109"/>
          </a:xfrm>
          <a:prstGeom prst="rect">
            <a:avLst/>
          </a:prstGeom>
        </p:spPr>
      </p:pic>
      <p:sp>
        <p:nvSpPr>
          <p:cNvPr id="3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9320987">
            <a:off x="4524701" y="3026652"/>
            <a:ext cx="3391561" cy="1729213"/>
          </a:xfrm>
          <a:prstGeom prst="rect">
            <a:avLst/>
          </a:prstGeom>
        </p:spPr>
        <p:txBody>
          <a:bodyPr>
            <a:prstTxWarp prst="textArchDown">
              <a:avLst>
                <a:gd name="adj" fmla="val 6097149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2"/>
                </a:solidFill>
              </a:rPr>
              <a:t>Субвенции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0800000">
            <a:off x="2832325" y="4696158"/>
            <a:ext cx="3391561" cy="584628"/>
          </a:xfrm>
          <a:prstGeom prst="rect">
            <a:avLst/>
          </a:prstGeom>
        </p:spPr>
        <p:txBody>
          <a:bodyPr>
            <a:prstTxWarp prst="textArchDown">
              <a:avLst>
                <a:gd name="adj" fmla="val 6097149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2"/>
                </a:solidFill>
              </a:rPr>
              <a:t>Субсидии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 rot="12375776">
            <a:off x="1242186" y="4171050"/>
            <a:ext cx="2607064" cy="671137"/>
          </a:xfrm>
          <a:prstGeom prst="rect">
            <a:avLst/>
          </a:prstGeom>
        </p:spPr>
        <p:txBody>
          <a:bodyPr>
            <a:prstTxWarp prst="textArchDown">
              <a:avLst>
                <a:gd name="adj" fmla="val 6097149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2"/>
                </a:solidFill>
              </a:rPr>
              <a:t>Дотации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7388048" y="1879501"/>
            <a:ext cx="2265900" cy="52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тыс. рублей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-274317" y="3387765"/>
            <a:ext cx="2265900" cy="1490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/>
                </a:solidFill>
              </a:rPr>
              <a:t>ИМТ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/>
                </a:solidFill>
              </a:rPr>
              <a:t>10 830,3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accent1"/>
                </a:solidFill>
              </a:rPr>
              <a:t>59,4%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808886" y="5067437"/>
            <a:ext cx="2265900" cy="14906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/>
                </a:solidFill>
              </a:rPr>
              <a:t>542 845,4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accent1"/>
                </a:solidFill>
              </a:rPr>
              <a:t>110%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3395154" y="5601739"/>
            <a:ext cx="2265900" cy="6321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/>
                </a:solidFill>
              </a:rPr>
              <a:t>266 835,6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accent1"/>
                </a:solidFill>
              </a:rPr>
              <a:t>109,3% 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19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5829603" y="5076577"/>
            <a:ext cx="2265900" cy="6321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/>
                </a:solidFill>
              </a:rPr>
              <a:t>2 269 120,0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accent1"/>
                </a:solidFill>
              </a:rPr>
              <a:t>112,7%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9330764" y="2147381"/>
            <a:ext cx="2335897" cy="40179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9306215" y="2147381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↑↓Прирост к 2022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228259" y="3519000"/>
            <a:ext cx="232741" cy="230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58713" y="-167"/>
            <a:ext cx="995850" cy="80385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371000" y="324000"/>
            <a:ext cx="1620000" cy="765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052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2008</Words>
  <Application>Microsoft Office PowerPoint</Application>
  <PresentationFormat>Широкоэкранный</PresentationFormat>
  <Paragraphs>686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ОТЧЁТ ОБ ИСПОЛНЕНИИ БЮДЖЕТА КИРОВСКОГО МУНИЦИПАЛЬНОГО РАЙОНА ЛЕНИНГРАДСКОЙ ОБЛАСТИ ЗА ОТЧЁТНЫЙ 2023 ФИНАНСОВЫЙ ГОД </vt:lpstr>
      <vt:lpstr>КИРОВСКИЙ МУНИЦИПАЛЬНЫЙ РАЙОН ЛЕНИНГРАДСКОЙ ОБЛАСТИ</vt:lpstr>
      <vt:lpstr>ГЛОССАРИЙ</vt:lpstr>
      <vt:lpstr>ОСНОВНЫЕ ПАРАМЕТРЫ РАЙОННОГО БЮДЖЕТА</vt:lpstr>
      <vt:lpstr>ОСНОВНЫЕ ПАРАМЕТРЫ  КОНСОЛИДИРОВАННОГО БЮДЖЕТА КМР ЛО - 2023</vt:lpstr>
      <vt:lpstr>ИСПОЛНЕНИЕ УКАЗОВ ПРЕЗИДЕНТА В 2023 - ЗАРАБОТНАЯ ПЛАТА</vt:lpstr>
      <vt:lpstr>ИСПОЛНЕНИЕ</vt:lpstr>
      <vt:lpstr>Презентация PowerPoint</vt:lpstr>
      <vt:lpstr>СТРУКТУРА БЕЗВОЗМЕЗДНЫХ ПОСТУПЛЕНИЙ ОТ ДРУГИХ БЮДЖЕТОВ</vt:lpstr>
      <vt:lpstr>ИСПОЛНЕНИЕ</vt:lpstr>
      <vt:lpstr>РАСХОДЫ РАЙОННОГО БЮДЖЕТА</vt:lpstr>
      <vt:lpstr>ИСПОЛНЕНИЕ РАСХОДНОЙ ЧАСТИ В РАЗРЕЗЕ МУНИЦИПАЛЬНЫХ ПРОГРАММ - 2023</vt:lpstr>
      <vt:lpstr>РАЗДЕЛЫ ПОДРАЗДЕЛЫ</vt:lpstr>
      <vt:lpstr>РАЗДЕЛЫ ПОДРАЗДЕЛЫ</vt:lpstr>
      <vt:lpstr>РАЗДЕЛЫ ПОДРАЗДЕЛЫ</vt:lpstr>
      <vt:lpstr>РАЗДЕЛЫ ПОДРАЗДЕЛЫ</vt:lpstr>
      <vt:lpstr>РАЗДЕЛЫ ПОДРАЗДЕЛЫ</vt:lpstr>
      <vt:lpstr>Презентация PowerPoint</vt:lpstr>
      <vt:lpstr>ФИНАНСИРОВАНИЕ НАЦИОНАЛЬНЫХ ПРОЕКТОВ - 2023</vt:lpstr>
      <vt:lpstr>ИСПОЛНЕНИЕ АДРЕСНОЙ ИНВЕСТИЦИОННОЙ ПРОГРАММЫ </vt:lpstr>
      <vt:lpstr>ИСПОЛНЕНИЕ АДРЕСНОЙ ИНВЕСТИЦИОННОЙ ПРОГРАММЫ В 2023</vt:lpstr>
      <vt:lpstr>ИСПОЛНЕНИЕ АДРЕСНОЙ ИНВЕСТИЦИОННОЙ ПРОГРАММЫ В 2023</vt:lpstr>
      <vt:lpstr>КАПИТАЛЬНЫЙ И ТЕКУЩИЙ РЕМОНТ</vt:lpstr>
      <vt:lpstr>МЕЖБЮДЖЕТНЫЕ ТРАНСФЕРТЫ - 2023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117</cp:revision>
  <dcterms:created xsi:type="dcterms:W3CDTF">2020-06-21T13:18:43Z</dcterms:created>
  <dcterms:modified xsi:type="dcterms:W3CDTF">2025-04-16T07:30:54Z</dcterms:modified>
</cp:coreProperties>
</file>